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1.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18" r:id="rId1"/>
  </p:sldMasterIdLst>
  <p:notesMasterIdLst>
    <p:notesMasterId r:id="rId52"/>
  </p:notesMasterIdLst>
  <p:handoutMasterIdLst>
    <p:handoutMasterId r:id="rId53"/>
  </p:handoutMasterIdLst>
  <p:sldIdLst>
    <p:sldId id="537" r:id="rId2"/>
    <p:sldId id="672" r:id="rId3"/>
    <p:sldId id="673" r:id="rId4"/>
    <p:sldId id="670" r:id="rId5"/>
    <p:sldId id="854" r:id="rId6"/>
    <p:sldId id="728" r:id="rId7"/>
    <p:sldId id="643" r:id="rId8"/>
    <p:sldId id="852" r:id="rId9"/>
    <p:sldId id="671" r:id="rId10"/>
    <p:sldId id="645" r:id="rId11"/>
    <p:sldId id="759" r:id="rId12"/>
    <p:sldId id="760" r:id="rId13"/>
    <p:sldId id="806" r:id="rId14"/>
    <p:sldId id="855" r:id="rId15"/>
    <p:sldId id="729" r:id="rId16"/>
    <p:sldId id="730" r:id="rId17"/>
    <p:sldId id="731" r:id="rId18"/>
    <p:sldId id="732" r:id="rId19"/>
    <p:sldId id="734" r:id="rId20"/>
    <p:sldId id="735" r:id="rId21"/>
    <p:sldId id="736" r:id="rId22"/>
    <p:sldId id="737" r:id="rId23"/>
    <p:sldId id="738" r:id="rId24"/>
    <p:sldId id="807" r:id="rId25"/>
    <p:sldId id="808" r:id="rId26"/>
    <p:sldId id="763" r:id="rId27"/>
    <p:sldId id="762" r:id="rId28"/>
    <p:sldId id="765" r:id="rId29"/>
    <p:sldId id="766" r:id="rId30"/>
    <p:sldId id="771" r:id="rId31"/>
    <p:sldId id="772" r:id="rId32"/>
    <p:sldId id="773" r:id="rId33"/>
    <p:sldId id="774" r:id="rId34"/>
    <p:sldId id="775" r:id="rId35"/>
    <p:sldId id="776" r:id="rId36"/>
    <p:sldId id="777" r:id="rId37"/>
    <p:sldId id="778" r:id="rId38"/>
    <p:sldId id="779" r:id="rId39"/>
    <p:sldId id="780" r:id="rId40"/>
    <p:sldId id="782" r:id="rId41"/>
    <p:sldId id="785" r:id="rId42"/>
    <p:sldId id="786" r:id="rId43"/>
    <p:sldId id="787" r:id="rId44"/>
    <p:sldId id="790" r:id="rId45"/>
    <p:sldId id="791" r:id="rId46"/>
    <p:sldId id="711" r:id="rId47"/>
    <p:sldId id="712" r:id="rId48"/>
    <p:sldId id="713" r:id="rId49"/>
    <p:sldId id="722" r:id="rId50"/>
    <p:sldId id="538" r:id="rId5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FF99"/>
    <a:srgbClr val="EAEAEA"/>
    <a:srgbClr val="DDDDDD"/>
    <a:srgbClr val="FFCC99"/>
    <a:srgbClr val="D5EDEF"/>
    <a:srgbClr val="000099"/>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5320" autoAdjust="0"/>
  </p:normalViewPr>
  <p:slideViewPr>
    <p:cSldViewPr>
      <p:cViewPr varScale="1">
        <p:scale>
          <a:sx n="112" d="100"/>
          <a:sy n="112" d="100"/>
        </p:scale>
        <p:origin x="1264" y="72"/>
      </p:cViewPr>
      <p:guideLst>
        <p:guide orient="horz" pos="2160"/>
        <p:guide pos="2880"/>
      </p:guideLst>
    </p:cSldViewPr>
  </p:slideViewPr>
  <p:notesTextViewPr>
    <p:cViewPr>
      <p:scale>
        <a:sx n="150" d="100"/>
        <a:sy n="150" d="100"/>
      </p:scale>
      <p:origin x="0" y="0"/>
    </p:cViewPr>
  </p:notesTextViewPr>
  <p:sorterViewPr>
    <p:cViewPr>
      <p:scale>
        <a:sx n="66" d="100"/>
        <a:sy n="66" d="100"/>
      </p:scale>
      <p:origin x="0" y="-477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64CB90-24C8-4824-994B-9AF362BA3B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6BF5A25F-D2B1-4C7C-985A-4D502C2F9F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宋体" charset="-122"/>
              </a:defRPr>
            </a:lvl1pPr>
          </a:lstStyle>
          <a:p>
            <a:pPr>
              <a:defRPr/>
            </a:pPr>
            <a:fld id="{6B76C16A-4DCB-40A7-AB41-0BC04DC809F7}" type="datetimeFigureOut">
              <a:rPr lang="zh-CN" altLang="en-US"/>
              <a:pPr>
                <a:defRPr/>
              </a:pPr>
              <a:t>2023/9/4</a:t>
            </a:fld>
            <a:endParaRPr lang="zh-CN" altLang="en-US"/>
          </a:p>
        </p:txBody>
      </p:sp>
      <p:sp>
        <p:nvSpPr>
          <p:cNvPr id="4" name="页脚占位符 3">
            <a:extLst>
              <a:ext uri="{FF2B5EF4-FFF2-40B4-BE49-F238E27FC236}">
                <a16:creationId xmlns:a16="http://schemas.microsoft.com/office/drawing/2014/main" id="{088C451D-DB11-4C37-914A-A93D1429A7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宋体" charset="-122"/>
              </a:defRPr>
            </a:lvl1pPr>
          </a:lstStyle>
          <a:p>
            <a:pPr>
              <a:defRPr/>
            </a:pPr>
            <a:endParaRPr lang="zh-CN" altLang="en-US"/>
          </a:p>
        </p:txBody>
      </p:sp>
      <p:sp>
        <p:nvSpPr>
          <p:cNvPr id="5" name="幻灯片编号占位符 4">
            <a:extLst>
              <a:ext uri="{FF2B5EF4-FFF2-40B4-BE49-F238E27FC236}">
                <a16:creationId xmlns:a16="http://schemas.microsoft.com/office/drawing/2014/main" id="{95B0281D-E1AE-4B0C-B784-4908897055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kumimoji="1" sz="1200">
                <a:latin typeface="Arial" charset="0"/>
                <a:ea typeface="宋体" charset="-122"/>
              </a:defRPr>
            </a:lvl1pPr>
          </a:lstStyle>
          <a:p>
            <a:pPr>
              <a:defRPr/>
            </a:pPr>
            <a:fld id="{5DFA06C4-4017-49C0-97FA-E78BF789F713}"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F216E3F-56DD-432B-AA72-601ABA033C2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2B8DF742-FC71-49AC-998D-732141AC2AB9}"/>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CD8DFC6D-875A-425B-8F95-5724399C8C8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12E61CAB-3DB5-4387-AAB6-6ADFBC1301CB}"/>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C48AC50F-F60B-4A79-BD5E-F8F7A52C42A3}"/>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fld id="{CF18F5EA-D661-4B84-B6EF-0B2A7035D2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idx="4294967295"/>
          </p:nvPr>
        </p:nvSpPr>
        <p:spPr>
          <a:xfrm>
            <a:off x="1371600" y="1143000"/>
            <a:ext cx="4114800" cy="3086100"/>
          </a:xfrm>
          <a:ln/>
        </p:spPr>
      </p:sp>
      <p:sp>
        <p:nvSpPr>
          <p:cNvPr id="9219"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22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6D8CF6C5-0DA8-4367-9148-E16EA7050CD9}" type="slidenum">
              <a:rPr lang="zh-CN" altLang="zh-CN" smtClean="0">
                <a:latin typeface="Calibri" panose="020F0502020204030204" pitchFamily="34" charset="0"/>
              </a:rPr>
              <a:pPr>
                <a:buFont typeface="Arial" panose="020B0604020202020204" pitchFamily="34" charset="0"/>
                <a:buNone/>
              </a:pPr>
              <a:t>1</a:t>
            </a:fld>
            <a:endParaRPr lang="zh-CN" altLang="zh-CN">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ChangeArrowheads="1" noTextEdit="1"/>
          </p:cNvSpPr>
          <p:nvPr>
            <p:ph type="sldImg" idx="4294967295"/>
          </p:nvPr>
        </p:nvSpPr>
        <p:spPr>
          <a:xfrm>
            <a:off x="1371600" y="1143000"/>
            <a:ext cx="4114800" cy="3086100"/>
          </a:xfrm>
          <a:ln/>
        </p:spPr>
      </p:sp>
      <p:sp>
        <p:nvSpPr>
          <p:cNvPr id="28675" name="Notes Placeholder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2867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81636F45-6F0C-4B27-97A6-72EBF71CDA4E}" type="slidenum">
              <a:rPr lang="zh-CN" altLang="zh-CN" smtClean="0">
                <a:latin typeface="Calibri" panose="020F0502020204030204" pitchFamily="34" charset="0"/>
              </a:rPr>
              <a:pPr>
                <a:buFont typeface="Arial" panose="020B0604020202020204" pitchFamily="34" charset="0"/>
                <a:buNone/>
              </a:pPr>
              <a:t>11</a:t>
            </a:fld>
            <a:endParaRPr lang="zh-CN" altLang="zh-CN">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A04ADF-2FD9-4663-95A1-A140A16FB249}" type="slidenum">
              <a:rPr lang="en-US" altLang="zh-CN" smtClean="0"/>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79CE567-3E78-4186-B9F7-C73487D5766B}" type="slidenum">
              <a:rPr lang="en-US" altLang="zh-CN" smtClean="0"/>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57F1A2-6DAA-467B-BE1B-5B28171B091F}" type="slidenum">
              <a:rPr kumimoji="1" lang="en-US" altLang="zh-CN" smtClean="0">
                <a:latin typeface="Times New Roman" panose="02020603050405020304" pitchFamily="18" charset="0"/>
                <a:ea typeface="Times New Roman (Hebrew)" charset="-122"/>
              </a:rPr>
              <a:pPr/>
              <a:t>15</a:t>
            </a:fld>
            <a:endParaRPr kumimoji="1" lang="en-US" altLang="zh-CN">
              <a:latin typeface="Times New Roman" panose="02020603050405020304" pitchFamily="18" charset="0"/>
              <a:ea typeface="Times New Roman (Hebrew)" charset="-122"/>
            </a:endParaRPr>
          </a:p>
        </p:txBody>
      </p:sp>
      <p:sp>
        <p:nvSpPr>
          <p:cNvPr id="36867"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3FE2102-A343-47D4-92AE-44A30F7E6107}" type="slidenum">
              <a:rPr lang="en-US" altLang="zh-CN" sz="1200"/>
              <a:pPr algn="r"/>
              <a:t>15</a:t>
            </a:fld>
            <a:endParaRPr lang="en-US" altLang="zh-CN" sz="12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F5CFC4-EFB7-4998-8F52-519C3A59D056}" type="slidenum">
              <a:rPr kumimoji="1" lang="en-US" altLang="zh-CN" smtClean="0">
                <a:latin typeface="Times New Roman" panose="02020603050405020304" pitchFamily="18" charset="0"/>
                <a:ea typeface="Times New Roman (Hebrew)" charset="-122"/>
              </a:rPr>
              <a:pPr/>
              <a:t>16</a:t>
            </a:fld>
            <a:endParaRPr kumimoji="1" lang="en-US" altLang="zh-CN">
              <a:latin typeface="Times New Roman" panose="02020603050405020304" pitchFamily="18" charset="0"/>
              <a:ea typeface="Times New Roman (Hebrew)" charset="-122"/>
            </a:endParaRPr>
          </a:p>
        </p:txBody>
      </p:sp>
      <p:sp>
        <p:nvSpPr>
          <p:cNvPr id="38915"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AEAA567-1B03-4615-B8B6-3EC61224BD0D}" type="slidenum">
              <a:rPr lang="en-US" altLang="zh-CN" sz="1200"/>
              <a:pPr algn="r"/>
              <a:t>16</a:t>
            </a:fld>
            <a:endParaRPr lang="en-US" altLang="zh-CN" sz="1200"/>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2A88E7-0E45-4CDD-829A-5CA7CE0AA8C0}" type="slidenum">
              <a:rPr kumimoji="1" lang="en-US" altLang="zh-CN" smtClean="0">
                <a:latin typeface="Times New Roman" panose="02020603050405020304" pitchFamily="18" charset="0"/>
                <a:ea typeface="Times New Roman (Hebrew)" charset="-122"/>
              </a:rPr>
              <a:pPr/>
              <a:t>17</a:t>
            </a:fld>
            <a:endParaRPr kumimoji="1" lang="en-US" altLang="zh-CN">
              <a:latin typeface="Times New Roman" panose="02020603050405020304" pitchFamily="18" charset="0"/>
              <a:ea typeface="Times New Roman (Hebrew)" charset="-122"/>
            </a:endParaRPr>
          </a:p>
        </p:txBody>
      </p:sp>
      <p:sp>
        <p:nvSpPr>
          <p:cNvPr id="40963"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A0E4B4F-5BEA-42B4-8ACD-5AF70A69B1CE}" type="slidenum">
              <a:rPr lang="en-US" altLang="zh-CN" sz="1200"/>
              <a:pPr algn="r"/>
              <a:t>17</a:t>
            </a:fld>
            <a:endParaRPr lang="en-US" altLang="zh-CN" sz="1200"/>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0BF2B4-407E-488B-A43C-89652FF3AE0D}" type="slidenum">
              <a:rPr kumimoji="1" lang="en-US" altLang="zh-CN" smtClean="0">
                <a:latin typeface="Times New Roman" panose="02020603050405020304" pitchFamily="18" charset="0"/>
                <a:ea typeface="Times New Roman (Hebrew)" charset="-122"/>
              </a:rPr>
              <a:pPr/>
              <a:t>18</a:t>
            </a:fld>
            <a:endParaRPr kumimoji="1" lang="en-US" altLang="zh-CN">
              <a:latin typeface="Times New Roman" panose="02020603050405020304" pitchFamily="18" charset="0"/>
              <a:ea typeface="Times New Roman (Hebrew)" charset="-122"/>
            </a:endParaRPr>
          </a:p>
        </p:txBody>
      </p:sp>
      <p:sp>
        <p:nvSpPr>
          <p:cNvPr id="43011"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31C430B-3153-4F7B-BDD4-A8CFC397EE59}" type="slidenum">
              <a:rPr lang="en-US" altLang="zh-CN" sz="1200"/>
              <a:pPr algn="r"/>
              <a:t>18</a:t>
            </a:fld>
            <a:endParaRPr lang="en-US" altLang="zh-CN" sz="12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1D9052-0800-4285-8E0E-66B6D81BB25C}" type="slidenum">
              <a:rPr kumimoji="1" lang="en-US" altLang="zh-CN" smtClean="0">
                <a:latin typeface="Times New Roman" panose="02020603050405020304" pitchFamily="18" charset="0"/>
                <a:ea typeface="Times New Roman (Hebrew)" charset="-122"/>
              </a:rPr>
              <a:pPr/>
              <a:t>19</a:t>
            </a:fld>
            <a:endParaRPr kumimoji="1" lang="en-US" altLang="zh-CN">
              <a:latin typeface="Times New Roman" panose="02020603050405020304" pitchFamily="18" charset="0"/>
              <a:ea typeface="Times New Roman (Hebrew)" charset="-122"/>
            </a:endParaRPr>
          </a:p>
        </p:txBody>
      </p:sp>
      <p:sp>
        <p:nvSpPr>
          <p:cNvPr id="45059" name="幻灯片图像占位符 1"/>
          <p:cNvSpPr>
            <a:spLocks noGrp="1" noRot="1" noChangeAspect="1" noChangeArrowheads="1" noTextEdit="1"/>
          </p:cNvSpPr>
          <p:nvPr>
            <p:ph type="sldImg"/>
          </p:nvPr>
        </p:nvSpPr>
        <p:spPr>
          <a:ln/>
        </p:spPr>
      </p:sp>
      <p:sp>
        <p:nvSpPr>
          <p:cNvPr id="450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Times New Roman" panose="02020603050405020304" pitchFamily="18" charset="0"/>
            </a:endParaRPr>
          </a:p>
        </p:txBody>
      </p:sp>
      <p:sp>
        <p:nvSpPr>
          <p:cNvPr id="45061" name="灯片编号占位符 3"/>
          <p:cNvSpPr txBox="1">
            <a:spLocks noGrp="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3B08827-E726-4C33-BDC8-AF12E0D9ED4D}" type="slidenum">
              <a:rPr lang="en-US" altLang="zh-CN" sz="1200"/>
              <a:pPr algn="r"/>
              <a:t>19</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8D0B7D-27DA-40CF-B6E2-1ABA2E887AE8}" type="slidenum">
              <a:rPr kumimoji="1" lang="en-US" altLang="zh-CN" smtClean="0">
                <a:latin typeface="Times New Roman" panose="02020603050405020304" pitchFamily="18" charset="0"/>
                <a:ea typeface="Times New Roman (Hebrew)" charset="-122"/>
              </a:rPr>
              <a:pPr/>
              <a:t>20</a:t>
            </a:fld>
            <a:endParaRPr kumimoji="1" lang="en-US" altLang="zh-CN">
              <a:latin typeface="Times New Roman" panose="02020603050405020304" pitchFamily="18" charset="0"/>
              <a:ea typeface="Times New Roman (Hebrew)" charset="-122"/>
            </a:endParaRPr>
          </a:p>
        </p:txBody>
      </p:sp>
      <p:sp>
        <p:nvSpPr>
          <p:cNvPr id="47107"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0557529-B927-4D5F-BD77-C39FC83233B6}" type="slidenum">
              <a:rPr lang="en-US" altLang="zh-CN" sz="1200"/>
              <a:pPr algn="r"/>
              <a:t>20</a:t>
            </a:fld>
            <a:endParaRPr lang="en-US" altLang="zh-CN" sz="12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Arial" panose="020B0604020202020204" pitchFamily="34" charset="0"/>
            </a:endParaRPr>
          </a:p>
        </p:txBody>
      </p:sp>
      <p:sp>
        <p:nvSpPr>
          <p:cNvPr id="1126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BA795F-DA19-4E1E-AEA6-0C3D5D825B2C}"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E7A82C-ED40-47B8-A890-25108E538427}" type="slidenum">
              <a:rPr kumimoji="1" lang="en-US" altLang="zh-CN" smtClean="0">
                <a:latin typeface="Times New Roman" panose="02020603050405020304" pitchFamily="18" charset="0"/>
                <a:ea typeface="Times New Roman (Hebrew)" charset="-122"/>
              </a:rPr>
              <a:pPr/>
              <a:t>21</a:t>
            </a:fld>
            <a:endParaRPr kumimoji="1" lang="en-US" altLang="zh-CN">
              <a:latin typeface="Times New Roman" panose="02020603050405020304" pitchFamily="18" charset="0"/>
              <a:ea typeface="Times New Roman (Hebrew)" charset="-122"/>
            </a:endParaRPr>
          </a:p>
        </p:txBody>
      </p:sp>
      <p:sp>
        <p:nvSpPr>
          <p:cNvPr id="49155"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415ED82-6DD0-4C4A-AA0A-F4F6BF6539A1}" type="slidenum">
              <a:rPr lang="en-US" altLang="zh-CN" sz="1200"/>
              <a:pPr algn="r"/>
              <a:t>21</a:t>
            </a:fld>
            <a:endParaRPr lang="en-US" altLang="zh-CN" sz="1200"/>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ChangeArrowheads="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BC36BE-6F14-4A92-B704-F31121B40A19}" type="slidenum">
              <a:rPr kumimoji="1" lang="zh-CN" altLang="en-US" smtClean="0">
                <a:latin typeface="Times New Roman" panose="02020603050405020304" pitchFamily="18" charset="0"/>
                <a:ea typeface="Times New Roman (Hebrew)" charset="-122"/>
              </a:rPr>
              <a:pPr/>
              <a:t>22</a:t>
            </a:fld>
            <a:endParaRPr kumimoji="1" lang="zh-CN" altLang="en-US">
              <a:latin typeface="Times New Roman" panose="02020603050405020304" pitchFamily="18" charset="0"/>
              <a:ea typeface="Times New Roman (Hebrew)"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521F3A-9971-487C-884D-4D6D54006163}" type="slidenum">
              <a:rPr kumimoji="1" lang="en-US" altLang="zh-CN" smtClean="0">
                <a:latin typeface="Times New Roman" panose="02020603050405020304" pitchFamily="18" charset="0"/>
                <a:ea typeface="Times New Roman (Hebrew)" charset="-122"/>
              </a:rPr>
              <a:pPr/>
              <a:t>23</a:t>
            </a:fld>
            <a:endParaRPr kumimoji="1" lang="en-US" altLang="zh-CN">
              <a:latin typeface="Times New Roman" panose="02020603050405020304" pitchFamily="18" charset="0"/>
              <a:ea typeface="Times New Roman (Hebrew)" charset="-122"/>
            </a:endParaRPr>
          </a:p>
        </p:txBody>
      </p:sp>
      <p:sp>
        <p:nvSpPr>
          <p:cNvPr id="53251" name="Rectangle 7"/>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C99D92C-001C-4D5F-BACB-42420CE2CB04}" type="slidenum">
              <a:rPr lang="en-US" altLang="zh-CN" sz="1200"/>
              <a:pPr algn="r"/>
              <a:t>23</a:t>
            </a:fld>
            <a:endParaRPr lang="en-US" altLang="zh-CN" sz="1200"/>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a:ln/>
        </p:spPr>
      </p:sp>
      <p:sp>
        <p:nvSpPr>
          <p:cNvPr id="5529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530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C6C5BF-55EA-4FEE-8FFB-CBC3510CB1C8}" type="slidenum">
              <a:rPr lang="en-US" altLang="zh-CN" smtClean="0"/>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p:nvPr>
        </p:nvSpPr>
        <p:spPr>
          <a:ln/>
        </p:spPr>
      </p:sp>
      <p:sp>
        <p:nvSpPr>
          <p:cNvPr id="5734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734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3F2FF5-5ECC-4711-AEE0-1DEEB3E45269}" type="slidenum">
              <a:rPr lang="en-US" altLang="zh-CN" smtClean="0"/>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ChangeArrowheads="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5B1E7D-C1C7-4110-8094-9DE052844455}" type="slidenum">
              <a:rPr kumimoji="1" lang="en-US" altLang="zh-CN" smtClean="0">
                <a:latin typeface="Times New Roman" panose="02020603050405020304" pitchFamily="18" charset="0"/>
                <a:ea typeface="Times New Roman (Hebrew)" charset="-122"/>
              </a:rPr>
              <a:pPr/>
              <a:t>26</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DF4B36-5E5D-4123-A9F5-3F23E50534BF}" type="slidenum">
              <a:rPr kumimoji="1" lang="en-US" altLang="zh-CN" smtClean="0">
                <a:latin typeface="Times New Roman" panose="02020603050405020304" pitchFamily="18" charset="0"/>
                <a:ea typeface="Times New Roman (Hebrew)" charset="-122"/>
              </a:rPr>
              <a:pPr/>
              <a:t>27</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D7B044-7CED-4325-8580-6B7156AF90C4}" type="slidenum">
              <a:rPr kumimoji="1" lang="en-US" altLang="zh-CN" smtClean="0">
                <a:latin typeface="Times New Roman" panose="02020603050405020304" pitchFamily="18" charset="0"/>
                <a:ea typeface="Times New Roman (Hebrew)" charset="-122"/>
              </a:rPr>
              <a:pPr/>
              <a:t>28</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6554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B3DF1C-F59B-4D11-9D4A-156E2C4D201E}" type="slidenum">
              <a:rPr kumimoji="1" lang="en-US" altLang="zh-CN" smtClean="0">
                <a:latin typeface="Times New Roman" panose="02020603050405020304" pitchFamily="18" charset="0"/>
                <a:ea typeface="Times New Roman (Hebrew)" charset="-122"/>
              </a:rPr>
              <a:pPr/>
              <a:t>29</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ChangeArrowheads="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7AC355-14F9-4810-BEBB-E04F279593F6}" type="slidenum">
              <a:rPr kumimoji="1" lang="en-US" altLang="zh-CN" smtClean="0">
                <a:latin typeface="Times New Roman" panose="02020603050405020304" pitchFamily="18" charset="0"/>
                <a:ea typeface="Times New Roman (Hebrew)" charset="-122"/>
              </a:rPr>
              <a:pPr/>
              <a:t>30</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a:ln/>
        </p:spPr>
      </p:sp>
      <p:sp>
        <p:nvSpPr>
          <p:cNvPr id="14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34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7FCC83-EE1C-499E-9739-5D7B2F65896E}" type="slidenum">
              <a:rPr lang="zh-CN" altLang="en-US" smtClean="0"/>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4225CB-61B8-4195-9DEA-60B0FED03BB1}" type="slidenum">
              <a:rPr kumimoji="1" lang="en-US" altLang="zh-CN" smtClean="0">
                <a:latin typeface="Times New Roman" panose="02020603050405020304" pitchFamily="18" charset="0"/>
                <a:ea typeface="Times New Roman (Hebrew)" charset="-122"/>
              </a:rPr>
              <a:pPr/>
              <a:t>31</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Times New Roman" panose="02020603050405020304" pitchFamily="18" charset="0"/>
            </a:endParaRPr>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FF0460-6297-4DEF-B4C0-814F16DEB481}" type="slidenum">
              <a:rPr kumimoji="1" lang="en-US" altLang="zh-CN" smtClean="0">
                <a:latin typeface="Times New Roman" panose="02020603050405020304" pitchFamily="18" charset="0"/>
                <a:ea typeface="Times New Roman (Hebrew)" charset="-122"/>
              </a:rPr>
              <a:pPr/>
              <a:t>32</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25C71B-BADC-4959-98C1-5162A066A8EA}" type="slidenum">
              <a:rPr kumimoji="1" lang="en-US" altLang="zh-CN" smtClean="0">
                <a:latin typeface="Times New Roman" panose="02020603050405020304" pitchFamily="18" charset="0"/>
                <a:ea typeface="Times New Roman (Hebrew)" charset="-122"/>
              </a:rPr>
              <a:pPr/>
              <a:t>33</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60D494-3F6F-4810-B2E6-67D963261C90}" type="slidenum">
              <a:rPr kumimoji="1" lang="en-US" altLang="zh-CN" smtClean="0">
                <a:latin typeface="Times New Roman" panose="02020603050405020304" pitchFamily="18" charset="0"/>
                <a:ea typeface="Times New Roman (Hebrew)" charset="-122"/>
              </a:rPr>
              <a:pPr/>
              <a:t>34</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49C204-FCEF-49C6-9773-85CA7ADF9F00}" type="slidenum">
              <a:rPr kumimoji="1" lang="en-US" altLang="zh-CN" smtClean="0">
                <a:latin typeface="Times New Roman" panose="02020603050405020304" pitchFamily="18" charset="0"/>
                <a:ea typeface="Times New Roman (Hebrew)" charset="-122"/>
              </a:rPr>
              <a:pPr/>
              <a:t>35</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930BD8-40A3-40C8-B23C-A86364AEDD97}" type="slidenum">
              <a:rPr kumimoji="1" lang="en-US" altLang="zh-CN" smtClean="0">
                <a:latin typeface="Times New Roman" panose="02020603050405020304" pitchFamily="18" charset="0"/>
                <a:ea typeface="Times New Roman (Hebrew)" charset="-122"/>
              </a:rPr>
              <a:pPr/>
              <a:t>36</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273EA0-B6E6-4E29-AA11-8311E6E64A7B}" type="slidenum">
              <a:rPr kumimoji="1" lang="en-US" altLang="zh-CN" smtClean="0">
                <a:latin typeface="Times New Roman" panose="02020603050405020304" pitchFamily="18" charset="0"/>
                <a:ea typeface="Times New Roman (Hebrew)" charset="-122"/>
              </a:rPr>
              <a:pPr/>
              <a:t>38</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C10C6F-C887-44E1-8D24-1D5D3864AB59}" type="slidenum">
              <a:rPr kumimoji="1" lang="en-US" altLang="zh-CN" smtClean="0">
                <a:latin typeface="Times New Roman" panose="02020603050405020304" pitchFamily="18" charset="0"/>
                <a:ea typeface="Times New Roman (Hebrew)" charset="-122"/>
              </a:rPr>
              <a:pPr/>
              <a:t>39</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570630-B75B-43B8-B96D-2D0B617A25C0}" type="slidenum">
              <a:rPr kumimoji="1" lang="en-US" altLang="zh-CN" smtClean="0">
                <a:latin typeface="Times New Roman" panose="02020603050405020304" pitchFamily="18" charset="0"/>
                <a:ea typeface="Times New Roman (Hebrew)" charset="-122"/>
              </a:rPr>
              <a:pPr/>
              <a:t>40</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638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311A2E-D017-4A28-9776-AA49A6D1E5F4}" type="slidenum">
              <a:rPr lang="zh-CN" altLang="en-US" smtClean="0"/>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80053F-49B9-4EEF-9063-D805B044FDF1}" type="slidenum">
              <a:rPr kumimoji="1" lang="en-US" altLang="zh-CN" smtClean="0">
                <a:latin typeface="Times New Roman" panose="02020603050405020304" pitchFamily="18" charset="0"/>
                <a:ea typeface="Times New Roman (Hebrew)" charset="-122"/>
              </a:rPr>
              <a:pPr/>
              <a:t>41</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72A17-AB20-4F27-AF84-8529415D3D8A}" type="slidenum">
              <a:rPr kumimoji="1" lang="en-US" altLang="zh-CN" smtClean="0">
                <a:latin typeface="Times New Roman" panose="02020603050405020304" pitchFamily="18" charset="0"/>
                <a:ea typeface="Times New Roman (Hebrew)" charset="-122"/>
              </a:rPr>
              <a:pPr/>
              <a:t>42</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1DF1CB-68F4-43D0-9018-696D86A3925F}" type="slidenum">
              <a:rPr kumimoji="1" lang="en-US" altLang="zh-CN" smtClean="0">
                <a:latin typeface="Times New Roman" panose="02020603050405020304" pitchFamily="18" charset="0"/>
                <a:ea typeface="Times New Roman (Hebrew)" charset="-122"/>
              </a:rPr>
              <a:pPr/>
              <a:t>43</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zh-CN" altLang="en-US">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9AB3C5-6521-4AA9-97B9-DCCA53A5A2E4}" type="slidenum">
              <a:rPr kumimoji="1" lang="en-US" altLang="zh-CN" smtClean="0">
                <a:latin typeface="Times New Roman" panose="02020603050405020304" pitchFamily="18" charset="0"/>
                <a:ea typeface="Times New Roman (Hebrew)" charset="-122"/>
              </a:rPr>
              <a:pPr/>
              <a:t>44</a:t>
            </a:fld>
            <a:endParaRPr kumimoji="1" lang="en-US" altLang="zh-CN">
              <a:latin typeface="Times New Roman" panose="02020603050405020304" pitchFamily="18" charset="0"/>
              <a:ea typeface="Times New Roman (Hebrew)"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zh-CN">
              <a:latin typeface="Arial" panose="020B0604020202020204" pitchFamily="34" charset="0"/>
            </a:endParaRPr>
          </a:p>
        </p:txBody>
      </p:sp>
      <p:sp>
        <p:nvSpPr>
          <p:cNvPr id="98308" name="灯片编号占位符 3"/>
          <p:cNvSpPr txBox="1">
            <a:spLocks noGrp="1" noChangeArrowheads="1"/>
          </p:cNvSpPr>
          <p:nvPr/>
        </p:nvSpPr>
        <p:spPr bwMode="auto">
          <a:xfrm>
            <a:off x="3811588" y="9428163"/>
            <a:ext cx="29162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4190EAF-0533-4D79-ABE2-6278A4DFA1EA}" type="slidenum">
              <a:rPr lang="en-US" altLang="zh-CN" sz="1200">
                <a:latin typeface="Times" panose="02020603050405020304" pitchFamily="18" charset="0"/>
              </a:rPr>
              <a:pPr algn="r"/>
              <a:t>45</a:t>
            </a:fld>
            <a:endParaRPr lang="en-US" altLang="zh-CN" sz="1200">
              <a:latin typeface="Times"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ChangeArrowheads="1" noTextEdit="1"/>
          </p:cNvSpPr>
          <p:nvPr>
            <p:ph type="sldImg"/>
          </p:nvPr>
        </p:nvSpPr>
        <p:spPr>
          <a:ln/>
        </p:spPr>
      </p:sp>
      <p:sp>
        <p:nvSpPr>
          <p:cNvPr id="106499"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6500"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DECDD5-1E47-4154-A997-D9B568CE5450}" type="slidenum">
              <a:rPr lang="en-US" altLang="zh-CN" smtClean="0"/>
              <a:pPr/>
              <a:t>46</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ChangeArrowheads="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ABE8020-54A0-4FDA-8707-74906C129C66}" type="slidenum">
              <a:rPr lang="zh-CN" altLang="en-US" smtClean="0"/>
              <a:pPr>
                <a:spcBef>
                  <a:spcPct val="0"/>
                </a:spcBef>
              </a:pPr>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43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D703CE-4643-45C8-86C0-E2721DC1A159}" type="slidenum">
              <a:rPr lang="en-US" altLang="zh-CN" smtClean="0"/>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47132A-8F29-4514-B4E5-A1E0A40411AC}" type="slidenum">
              <a:rPr lang="zh-CN" altLang="en-US" smtClean="0"/>
              <a:pPr>
                <a:spcBef>
                  <a:spcPct val="0"/>
                </a:spcBef>
              </a:pPr>
              <a:t>7</a:t>
            </a:fld>
            <a:endParaRPr lang="en-US" altLang="zh-CN"/>
          </a:p>
        </p:txBody>
      </p:sp>
      <p:sp>
        <p:nvSpPr>
          <p:cNvPr id="20483" name="Rectangle 2"/>
          <p:cNvSpPr>
            <a:spLocks noGrp="1" noRot="1" noChangeAspect="1" noChangeArrowheads="1" noTextEdit="1"/>
          </p:cNvSpPr>
          <p:nvPr>
            <p:ph type="sldImg"/>
          </p:nvPr>
        </p:nvSpPr>
        <p:spPr>
          <a:xfrm>
            <a:off x="1144588" y="574675"/>
            <a:ext cx="4589462" cy="3441700"/>
          </a:xfrm>
          <a:ln/>
        </p:spPr>
      </p:sp>
      <p:sp>
        <p:nvSpPr>
          <p:cNvPr id="20484" name="Rectangle 3"/>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DC24C4-D44D-4D97-BCE5-C6FD8CAE2C78}" type="slidenum">
              <a:rPr lang="zh-CN" altLang="en-US" smtClean="0"/>
              <a:pPr>
                <a:spcBef>
                  <a:spcPct val="0"/>
                </a:spcBef>
              </a:pPr>
              <a:t>8</a:t>
            </a:fld>
            <a:endParaRPr lang="en-US" altLang="zh-CN"/>
          </a:p>
        </p:txBody>
      </p:sp>
      <p:sp>
        <p:nvSpPr>
          <p:cNvPr id="22531" name="Rectangle 2"/>
          <p:cNvSpPr>
            <a:spLocks noGrp="1" noRot="1" noChangeAspect="1" noChangeArrowheads="1" noTextEdit="1"/>
          </p:cNvSpPr>
          <p:nvPr>
            <p:ph type="sldImg"/>
          </p:nvPr>
        </p:nvSpPr>
        <p:spPr>
          <a:xfrm>
            <a:off x="1144588" y="574675"/>
            <a:ext cx="4589462" cy="3441700"/>
          </a:xfrm>
          <a:ln/>
        </p:spPr>
      </p:sp>
      <p:sp>
        <p:nvSpPr>
          <p:cNvPr id="22532" name="Rectangle 3"/>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CC2849-22C8-4380-94BE-AFF2CE32CF1E}" type="slidenum">
              <a:rPr lang="zh-CN" altLang="en-US" smtClean="0"/>
              <a:pPr>
                <a:spcBef>
                  <a:spcPct val="0"/>
                </a:spcBef>
              </a:pPr>
              <a:t>9</a:t>
            </a:fld>
            <a:endParaRPr lang="en-US" altLang="zh-CN"/>
          </a:p>
        </p:txBody>
      </p:sp>
      <p:sp>
        <p:nvSpPr>
          <p:cNvPr id="24579" name="Rectangle 2"/>
          <p:cNvSpPr>
            <a:spLocks noGrp="1" noRot="1" noChangeAspect="1" noChangeArrowheads="1" noTextEdit="1"/>
          </p:cNvSpPr>
          <p:nvPr>
            <p:ph type="sldImg"/>
          </p:nvPr>
        </p:nvSpPr>
        <p:spPr>
          <a:xfrm>
            <a:off x="990600" y="644525"/>
            <a:ext cx="5135563" cy="3851275"/>
          </a:xfrm>
          <a:ln/>
        </p:spPr>
      </p:sp>
      <p:sp>
        <p:nvSpPr>
          <p:cNvPr id="24580" name="Rectangle 3"/>
          <p:cNvSpPr>
            <a:spLocks noGrp="1" noChangeArrowheads="1"/>
          </p:cNvSpPr>
          <p:nvPr>
            <p:ph type="body" idx="1"/>
          </p:nvPr>
        </p:nvSpPr>
        <p:spPr>
          <a:xfrm>
            <a:off x="531813" y="4860925"/>
            <a:ext cx="6119812"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10000"/>
              </a:spcBef>
              <a:buClr>
                <a:schemeClr val="tx1"/>
              </a:buClr>
              <a:buFont typeface="Wingdings" panose="05000000000000000000" pitchFamily="2" charset="2"/>
              <a:buNone/>
            </a:pPr>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D085BFD-1B2C-46CC-BF09-822A5AF4BBAC}" type="slidenum">
              <a:rPr lang="zh-CN" altLang="en-US" smtClean="0"/>
              <a:pPr>
                <a:spcBef>
                  <a:spcPct val="0"/>
                </a:spcBef>
              </a:pPr>
              <a:t>10</a:t>
            </a:fld>
            <a:endParaRPr lang="en-US" altLang="zh-CN"/>
          </a:p>
        </p:txBody>
      </p:sp>
      <p:sp>
        <p:nvSpPr>
          <p:cNvPr id="26627" name="Rectangle 2"/>
          <p:cNvSpPr>
            <a:spLocks noGrp="1" noRot="1" noChangeAspect="1" noChangeArrowheads="1" noTextEdit="1"/>
          </p:cNvSpPr>
          <p:nvPr>
            <p:ph type="sldImg"/>
          </p:nvPr>
        </p:nvSpPr>
        <p:spPr>
          <a:xfrm>
            <a:off x="1144588" y="576263"/>
            <a:ext cx="4586287" cy="3440112"/>
          </a:xfrm>
          <a:ln/>
        </p:spPr>
      </p:sp>
      <p:sp>
        <p:nvSpPr>
          <p:cNvPr id="26628" name="Rectangle 3"/>
          <p:cNvSpPr>
            <a:spLocks noGrp="1" noChangeArrowheads="1"/>
          </p:cNvSpPr>
          <p:nvPr>
            <p:ph type="body" idx="1"/>
          </p:nvPr>
        </p:nvSpPr>
        <p:spPr>
          <a:xfrm>
            <a:off x="514350" y="4343400"/>
            <a:ext cx="59118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9257" y="116633"/>
            <a:ext cx="5210629" cy="432048"/>
          </a:xfrm>
          <a:prstGeom prst="rect">
            <a:avLst/>
          </a:prstGeom>
        </p:spPr>
        <p:txBody>
          <a:bodyPr/>
          <a:lstStyle>
            <a:lvl1pPr algn="l">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3" name="内容占位符 2"/>
          <p:cNvSpPr>
            <a:spLocks noGrp="1"/>
          </p:cNvSpPr>
          <p:nvPr>
            <p:ph idx="1"/>
          </p:nvPr>
        </p:nvSpPr>
        <p:spPr>
          <a:xfrm>
            <a:off x="240620" y="836713"/>
            <a:ext cx="8723868" cy="4701622"/>
          </a:xfrm>
          <a:prstGeom prst="rect">
            <a:avLst/>
          </a:prstGeom>
        </p:spPr>
        <p:txBody>
          <a:bodyPr/>
          <a:lstStyle>
            <a:lvl1pPr marL="342900" indent="-342900">
              <a:lnSpc>
                <a:spcPct val="150000"/>
              </a:lnSpc>
              <a:buClr>
                <a:srgbClr val="C00000"/>
              </a:buClr>
              <a:buSzPct val="100000"/>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742950" indent="-285750">
              <a:lnSpc>
                <a:spcPct val="150000"/>
              </a:lnSpc>
              <a:buClr>
                <a:schemeClr val="accent6"/>
              </a:buClr>
              <a:buFont typeface="Wingdings" panose="05000000000000000000" pitchFamily="2" charset="2"/>
              <a:buChar char="l"/>
              <a:defRPr sz="2000" b="1">
                <a:latin typeface="微软雅黑" panose="020B0503020204020204" pitchFamily="34" charset="-122"/>
                <a:ea typeface="微软雅黑" panose="020B0503020204020204" pitchFamily="34" charset="-122"/>
              </a:defRPr>
            </a:lvl2pPr>
            <a:lvl3pPr>
              <a:lnSpc>
                <a:spcPct val="150000"/>
              </a:lnSpc>
              <a:buClr>
                <a:srgbClr val="0070C0"/>
              </a:buClr>
              <a:buSzPct val="120000"/>
              <a:defRPr sz="1800" b="1">
                <a:latin typeface="微软雅黑" panose="020B0503020204020204" pitchFamily="34" charset="-122"/>
                <a:ea typeface="微软雅黑" panose="020B0503020204020204" pitchFamily="34" charset="-122"/>
              </a:defRPr>
            </a:lvl3pPr>
            <a:lvl4pPr>
              <a:lnSpc>
                <a:spcPct val="150000"/>
              </a:lnSpc>
              <a:defRPr sz="1600" b="1">
                <a:latin typeface="微软雅黑" panose="020B0503020204020204" pitchFamily="34" charset="-122"/>
                <a:ea typeface="微软雅黑" panose="020B0503020204020204" pitchFamily="34" charset="-122"/>
              </a:defRPr>
            </a:lvl4pPr>
            <a:lvl5pPr>
              <a:lnSpc>
                <a:spcPct val="150000"/>
              </a:lnSpc>
              <a:defRPr sz="1600" b="1">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56151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13898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_目录">
    <p:bg bwMode="auto">
      <p:bgPr>
        <a:solidFill>
          <a:schemeClr val="bg1">
            <a:alpha val="98822"/>
          </a:schemeClr>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9732E7F7-8EC9-44D9-905B-1A8AF3BA6A05}"/>
              </a:ext>
            </a:extLst>
          </p:cNvPr>
          <p:cNvSpPr>
            <a:spLocks noChangeArrowheads="1"/>
          </p:cNvSpPr>
          <p:nvPr/>
        </p:nvSpPr>
        <p:spPr bwMode="auto">
          <a:xfrm>
            <a:off x="120650" y="0"/>
            <a:ext cx="8902700" cy="6570663"/>
          </a:xfrm>
          <a:prstGeom prst="roundRect">
            <a:avLst>
              <a:gd name="adj" fmla="val 375"/>
            </a:avLst>
          </a:prstGeom>
          <a:solidFill>
            <a:schemeClr val="bg1"/>
          </a:solidFill>
          <a:ln>
            <a:noFill/>
          </a:ln>
          <a:effectLst>
            <a:outerShdw blurRad="38100" dist="12700" dir="2700000" algn="tl" rotWithShape="0">
              <a:srgbClr val="808080">
                <a:alpha val="39998"/>
              </a:srgbClr>
            </a:outerShdw>
          </a:effectLst>
          <a:extLst>
            <a:ext uri="{91240B29-F687-4F45-9708-019B960494DF}">
              <a14:hiddenLine xmlns:a14="http://schemas.microsoft.com/office/drawing/2010/main" w="3175">
                <a:solidFill>
                  <a:srgbClr val="000000"/>
                </a:solidFill>
                <a:round/>
                <a:headEnd/>
                <a:tailEnd/>
              </a14:hiddenLine>
            </a:ext>
          </a:extLst>
        </p:spPr>
        <p:txBody>
          <a:bodyPr anchor="ctr"/>
          <a:lstStyle/>
          <a:p>
            <a:pPr algn="ctr" eaLnBrk="1" fontAlgn="auto" hangingPunct="1">
              <a:buFont typeface="Arial" panose="020B0604020202020204" pitchFamily="34" charset="0"/>
              <a:buNone/>
              <a:defRPr/>
            </a:pPr>
            <a:endParaRPr lang="en-US" sz="1350" noProof="1">
              <a:solidFill>
                <a:schemeClr val="lt1"/>
              </a:solidFill>
              <a:latin typeface="+mn-lt"/>
              <a:ea typeface="+mn-ea"/>
            </a:endParaRPr>
          </a:p>
        </p:txBody>
      </p:sp>
      <p:cxnSp>
        <p:nvCxnSpPr>
          <p:cNvPr id="3" name="Straight Connector 11">
            <a:extLst>
              <a:ext uri="{FF2B5EF4-FFF2-40B4-BE49-F238E27FC236}">
                <a16:creationId xmlns:a16="http://schemas.microsoft.com/office/drawing/2014/main" id="{A5C9BCC4-124B-4119-A86A-EC9015C7BA89}"/>
              </a:ext>
            </a:extLst>
          </p:cNvPr>
          <p:cNvCxnSpPr/>
          <p:nvPr/>
        </p:nvCxnSpPr>
        <p:spPr>
          <a:xfrm>
            <a:off x="377825" y="881063"/>
            <a:ext cx="8388350" cy="0"/>
          </a:xfrm>
          <a:prstGeom prst="line">
            <a:avLst/>
          </a:prstGeom>
          <a:ln w="25400">
            <a:solidFill>
              <a:srgbClr val="006600"/>
            </a:solidFill>
          </a:ln>
          <a:effectLst/>
        </p:spPr>
        <p:style>
          <a:lnRef idx="1">
            <a:schemeClr val="accent1"/>
          </a:lnRef>
          <a:fillRef idx="0">
            <a:schemeClr val="accent1"/>
          </a:fillRef>
          <a:effectRef idx="0">
            <a:schemeClr val="accent1"/>
          </a:effectRef>
          <a:fontRef idx="minor">
            <a:schemeClr val="tx1"/>
          </a:fontRef>
        </p:style>
      </p:cxnSp>
      <p:pic>
        <p:nvPicPr>
          <p:cNvPr id="4"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263" y="3079750"/>
            <a:ext cx="3494087"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B2865257-E78D-4640-B05E-340CCCFFE29E}"/>
              </a:ext>
            </a:extLst>
          </p:cNvPr>
          <p:cNvSpPr/>
          <p:nvPr/>
        </p:nvSpPr>
        <p:spPr>
          <a:xfrm>
            <a:off x="5527675" y="3076575"/>
            <a:ext cx="3495675" cy="3495675"/>
          </a:xfrm>
          <a:prstGeom prst="ellipse">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p>
        </p:txBody>
      </p:sp>
      <p:sp>
        <p:nvSpPr>
          <p:cNvPr id="6" name="矩形 5">
            <a:extLst>
              <a:ext uri="{FF2B5EF4-FFF2-40B4-BE49-F238E27FC236}">
                <a16:creationId xmlns:a16="http://schemas.microsoft.com/office/drawing/2014/main" id="{9F8B4021-62D0-4657-9012-5ED8FD349794}"/>
              </a:ext>
            </a:extLst>
          </p:cNvPr>
          <p:cNvSpPr/>
          <p:nvPr/>
        </p:nvSpPr>
        <p:spPr>
          <a:xfrm>
            <a:off x="52388" y="6670675"/>
            <a:ext cx="463550" cy="187325"/>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ctr" hangingPunct="1">
              <a:buFont typeface="Arial" panose="020B0604020202020204" pitchFamily="34" charset="0"/>
              <a:buNone/>
              <a:defRPr/>
            </a:pPr>
            <a:r>
              <a:rPr lang="zh-CN" altLang="en-US" sz="1000" noProof="1">
                <a:solidFill>
                  <a:schemeClr val="bg1"/>
                </a:solidFill>
                <a:latin typeface="微软雅黑" panose="020B0503020204020204" pitchFamily="34" charset="-122"/>
                <a:ea typeface="微软雅黑" panose="020B0503020204020204" pitchFamily="34" charset="-122"/>
              </a:rPr>
              <a:t>目录</a:t>
            </a:r>
          </a:p>
        </p:txBody>
      </p:sp>
      <p:sp>
        <p:nvSpPr>
          <p:cNvPr id="7" name="Slide Number Placeholder 5">
            <a:extLst>
              <a:ext uri="{FF2B5EF4-FFF2-40B4-BE49-F238E27FC236}">
                <a16:creationId xmlns:a16="http://schemas.microsoft.com/office/drawing/2014/main" id="{5124B73B-7F8E-4E8B-A25D-395083649B8E}"/>
              </a:ext>
            </a:extLst>
          </p:cNvPr>
          <p:cNvSpPr txBox="1"/>
          <p:nvPr/>
        </p:nvSpPr>
        <p:spPr>
          <a:xfrm>
            <a:off x="8637588" y="6308725"/>
            <a:ext cx="390525" cy="261938"/>
          </a:xfrm>
          <a:prstGeom prst="rect">
            <a:avLst/>
          </a:prstGeom>
        </p:spPr>
        <p:txBody>
          <a:bodyPr anchor="ctr"/>
          <a:lstStyle>
            <a:defPPr>
              <a:defRPr lang="en-US"/>
            </a:defPPr>
            <a:lvl1pPr marL="0" algn="r" defTabSz="914400" rtl="0" eaLnBrk="1" latinLnBrk="0" hangingPunct="1">
              <a:defRPr sz="900" kern="1200">
                <a:solidFill>
                  <a:schemeClr val="tx1">
                    <a:tint val="75000"/>
                  </a:schemeClr>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 typeface="Arial" panose="020B0604020202020204" pitchFamily="34" charset="0"/>
              <a:buNone/>
              <a:defRPr/>
            </a:pPr>
            <a:fld id="{BC80E6AF-3D9C-41BC-83A0-AA9DAF91C7DA}" type="slidenum">
              <a:rPr lang="en-US" altLang="zh-CN" sz="1100" b="1" noProof="1" smtClean="0"/>
              <a:pPr fontAlgn="auto">
                <a:buFont typeface="Arial" panose="020B0604020202020204" pitchFamily="34" charset="0"/>
                <a:buNone/>
                <a:defRPr/>
              </a:pPr>
              <a:t>‹#›</a:t>
            </a:fld>
            <a:endParaRPr lang="zh-CN" altLang="en-US" b="1" noProof="1"/>
          </a:p>
        </p:txBody>
      </p:sp>
      <p:grpSp>
        <p:nvGrpSpPr>
          <p:cNvPr id="8" name="组合 10"/>
          <p:cNvGrpSpPr>
            <a:grpSpLocks/>
          </p:cNvGrpSpPr>
          <p:nvPr/>
        </p:nvGrpSpPr>
        <p:grpSpPr bwMode="auto">
          <a:xfrm>
            <a:off x="7732713" y="6650038"/>
            <a:ext cx="1452562" cy="215900"/>
            <a:chOff x="7690527" y="6641428"/>
            <a:chExt cx="1453471" cy="216000"/>
          </a:xfrm>
        </p:grpSpPr>
        <p:sp>
          <p:nvSpPr>
            <p:cNvPr id="9" name="Rectangle 9">
              <a:extLst>
                <a:ext uri="{FF2B5EF4-FFF2-40B4-BE49-F238E27FC236}">
                  <a16:creationId xmlns:a16="http://schemas.microsoft.com/office/drawing/2014/main" id="{6A09E878-3C6C-4485-AC78-941CFCF75C4F}"/>
                </a:ext>
              </a:extLst>
            </p:cNvPr>
            <p:cNvSpPr/>
            <p:nvPr userDrawn="1"/>
          </p:nvSpPr>
          <p:spPr>
            <a:xfrm>
              <a:off x="7690527" y="6641428"/>
              <a:ext cx="1453471"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en-US" sz="1200" noProof="1">
                  <a:solidFill>
                    <a:srgbClr val="006600"/>
                  </a:solidFill>
                  <a:latin typeface="微软雅黑 Light" panose="020B0502040204020203" pitchFamily="34" charset="-122"/>
                  <a:ea typeface="微软雅黑 Light" panose="020B0502040204020203" pitchFamily="34" charset="-122"/>
                </a:rPr>
                <a:t>硕士学位论文答辩</a:t>
              </a:r>
              <a:endParaRPr lang="zh-CN" altLang="en-US" sz="1300" noProof="1">
                <a:solidFill>
                  <a:srgbClr val="006600"/>
                </a:solidFill>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99B336CA-BF10-427E-A026-259733ABDDD1}"/>
                </a:ext>
              </a:extLst>
            </p:cNvPr>
            <p:cNvSpPr/>
            <p:nvPr userDrawn="1"/>
          </p:nvSpPr>
          <p:spPr>
            <a:xfrm>
              <a:off x="7730239" y="6670016"/>
              <a:ext cx="58775" cy="177882"/>
            </a:xfrm>
            <a:prstGeom prst="rect">
              <a:avLst/>
            </a:prstGeom>
            <a:solidFill>
              <a:srgbClr val="006600">
                <a:alpha val="5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p>
          </p:txBody>
        </p:sp>
      </p:grpSp>
    </p:spTree>
    <p:extLst>
      <p:ext uri="{BB962C8B-B14F-4D97-AF65-F5344CB8AC3E}">
        <p14:creationId xmlns:p14="http://schemas.microsoft.com/office/powerpoint/2010/main" val="939991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027307-C61A-4BCC-B28A-6CFA6B4DF4FF}"/>
              </a:ext>
            </a:extLst>
          </p:cNvPr>
          <p:cNvSpPr/>
          <p:nvPr userDrawn="1"/>
        </p:nvSpPr>
        <p:spPr>
          <a:xfrm>
            <a:off x="6624638" y="4221163"/>
            <a:ext cx="2492375" cy="219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9262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F586D234-F765-4D41-AF59-51413CC507A8}"/>
              </a:ext>
            </a:extLst>
          </p:cNvPr>
          <p:cNvSpPr txBox="1"/>
          <p:nvPr userDrawn="1"/>
        </p:nvSpPr>
        <p:spPr>
          <a:xfrm>
            <a:off x="7591425" y="6613525"/>
            <a:ext cx="1544638" cy="207963"/>
          </a:xfrm>
          <a:prstGeom prst="rect">
            <a:avLst/>
          </a:prstGeom>
          <a:noFill/>
        </p:spPr>
        <p:txBody>
          <a:bodyPr>
            <a:spAutoFit/>
          </a:bodyPr>
          <a:lstStyle/>
          <a:p>
            <a:pPr algn="ctr">
              <a:spcBef>
                <a:spcPts val="0"/>
              </a:spcBef>
              <a:defRPr/>
            </a:pPr>
            <a:r>
              <a:rPr lang="en-US" altLang="zh-CN" sz="750" i="1" dirty="0">
                <a:solidFill>
                  <a:srgbClr val="B9E1FF"/>
                </a:solidFill>
                <a:latin typeface="+mn-ea"/>
                <a:ea typeface="+mn-ea"/>
              </a:rPr>
              <a:t>COMPUTER   PRINCIPLE</a:t>
            </a:r>
            <a:endParaRPr lang="zh-CN" altLang="en-US" sz="750" i="1" dirty="0">
              <a:solidFill>
                <a:srgbClr val="B9E1FF"/>
              </a:solidFill>
              <a:latin typeface="+mn-ea"/>
              <a:ea typeface="+mn-ea"/>
            </a:endParaRPr>
          </a:p>
        </p:txBody>
      </p:sp>
      <p:grpSp>
        <p:nvGrpSpPr>
          <p:cNvPr id="6" name="组合 2"/>
          <p:cNvGrpSpPr>
            <a:grpSpLocks/>
          </p:cNvGrpSpPr>
          <p:nvPr userDrawn="1"/>
        </p:nvGrpSpPr>
        <p:grpSpPr bwMode="auto">
          <a:xfrm>
            <a:off x="115888" y="6584950"/>
            <a:ext cx="2187575" cy="247650"/>
            <a:chOff x="419615" y="6645500"/>
            <a:chExt cx="2294513" cy="200209"/>
          </a:xfrm>
        </p:grpSpPr>
        <p:sp>
          <p:nvSpPr>
            <p:cNvPr id="7" name="TextBox 6">
              <a:extLst>
                <a:ext uri="{FF2B5EF4-FFF2-40B4-BE49-F238E27FC236}">
                  <a16:creationId xmlns:a16="http://schemas.microsoft.com/office/drawing/2014/main" id="{AAF7FB54-A4D2-43B5-8939-3D4A519D54E7}"/>
                </a:ext>
              </a:extLst>
            </p:cNvPr>
            <p:cNvSpPr txBox="1"/>
            <p:nvPr userDrawn="1"/>
          </p:nvSpPr>
          <p:spPr>
            <a:xfrm>
              <a:off x="872313" y="6645500"/>
              <a:ext cx="1841815" cy="200209"/>
            </a:xfrm>
            <a:prstGeom prst="rect">
              <a:avLst/>
            </a:prstGeom>
            <a:noFill/>
          </p:spPr>
          <p:txBody>
            <a:bodyPr>
              <a:spAutoFit/>
            </a:bodyPr>
            <a:lstStyle/>
            <a:p>
              <a:pPr>
                <a:spcBef>
                  <a:spcPts val="0"/>
                </a:spcBef>
                <a:defRPr/>
              </a:pPr>
              <a:r>
                <a:rPr lang="zh-CN" altLang="en-US" sz="1013" i="1" spc="225" dirty="0">
                  <a:gradFill>
                    <a:gsLst>
                      <a:gs pos="63000">
                        <a:schemeClr val="bg1"/>
                      </a:gs>
                      <a:gs pos="85000">
                        <a:schemeClr val="bg1">
                          <a:lumMod val="85000"/>
                        </a:schemeClr>
                      </a:gs>
                      <a:gs pos="96000">
                        <a:schemeClr val="bg1"/>
                      </a:gs>
                    </a:gsLst>
                    <a:lin ang="5400000" scaled="0"/>
                  </a:gradFill>
                  <a:latin typeface="+mn-ea"/>
                  <a:ea typeface="+mn-ea"/>
                </a:rPr>
                <a:t>计算机系统原理</a:t>
              </a:r>
            </a:p>
          </p:txBody>
        </p:sp>
        <p:sp>
          <p:nvSpPr>
            <p:cNvPr id="8" name="矩形 7">
              <a:extLst>
                <a:ext uri="{FF2B5EF4-FFF2-40B4-BE49-F238E27FC236}">
                  <a16:creationId xmlns:a16="http://schemas.microsoft.com/office/drawing/2014/main" id="{032D7D20-91E4-44E9-A169-B52598139BDB}"/>
                </a:ext>
              </a:extLst>
            </p:cNvPr>
            <p:cNvSpPr/>
            <p:nvPr userDrawn="1"/>
          </p:nvSpPr>
          <p:spPr>
            <a:xfrm>
              <a:off x="2098040" y="6705820"/>
              <a:ext cx="541158" cy="35935"/>
            </a:xfrm>
            <a:prstGeom prst="rect">
              <a:avLst/>
            </a:prstGeom>
            <a:gradFill>
              <a:gsLst>
                <a:gs pos="0">
                  <a:schemeClr val="bg1">
                    <a:alpha val="0"/>
                  </a:schemeClr>
                </a:gs>
                <a:gs pos="100000">
                  <a:schemeClr val="bg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9" name="矩形 8">
              <a:extLst>
                <a:ext uri="{FF2B5EF4-FFF2-40B4-BE49-F238E27FC236}">
                  <a16:creationId xmlns:a16="http://schemas.microsoft.com/office/drawing/2014/main" id="{B1313FAE-2926-4CCF-AC9D-3EB0BA2925D4}"/>
                </a:ext>
              </a:extLst>
            </p:cNvPr>
            <p:cNvSpPr/>
            <p:nvPr userDrawn="1"/>
          </p:nvSpPr>
          <p:spPr>
            <a:xfrm flipH="1">
              <a:off x="419615" y="6705820"/>
              <a:ext cx="539494" cy="35935"/>
            </a:xfrm>
            <a:prstGeom prst="rect">
              <a:avLst/>
            </a:prstGeom>
            <a:gradFill>
              <a:gsLst>
                <a:gs pos="0">
                  <a:schemeClr val="bg1">
                    <a:alpha val="0"/>
                  </a:schemeClr>
                </a:gs>
                <a:gs pos="100000">
                  <a:schemeClr val="bg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标题 1"/>
          <p:cNvSpPr>
            <a:spLocks noGrp="1"/>
          </p:cNvSpPr>
          <p:nvPr>
            <p:ph type="title"/>
          </p:nvPr>
        </p:nvSpPr>
        <p:spPr>
          <a:xfrm>
            <a:off x="1169179" y="121744"/>
            <a:ext cx="7974821" cy="438582"/>
          </a:xfrm>
          <a:prstGeom prst="rect">
            <a:avLst/>
          </a:prstGeom>
          <a:noFill/>
          <a:ln>
            <a:noFill/>
          </a:ln>
        </p:spPr>
        <p:txBody>
          <a:bodyPr wrap="square">
            <a:spAutoFit/>
          </a:bodyPr>
          <a:lstStyle>
            <a:lvl1pPr marL="0" algn="l" hangingPunct="0">
              <a:defRPr sz="2250" b="1">
                <a:solidFill>
                  <a:schemeClr val="bg1"/>
                </a:solidFill>
                <a:effectLst/>
                <a:latin typeface="+mn-ea"/>
                <a:ea typeface="+mn-ea"/>
              </a:defRPr>
            </a:lvl1pPr>
          </a:lstStyle>
          <a:p>
            <a:r>
              <a:rPr lang="zh-CN" altLang="en-US"/>
              <a:t>单击此处编辑母版标题样式</a:t>
            </a:r>
            <a:endParaRPr lang="zh-CN" altLang="en-US" dirty="0"/>
          </a:p>
        </p:txBody>
      </p:sp>
      <p:sp>
        <p:nvSpPr>
          <p:cNvPr id="12" name="内容占位符 2"/>
          <p:cNvSpPr>
            <a:spLocks noGrp="1"/>
          </p:cNvSpPr>
          <p:nvPr>
            <p:ph idx="1"/>
          </p:nvPr>
        </p:nvSpPr>
        <p:spPr>
          <a:xfrm>
            <a:off x="404865" y="1125538"/>
            <a:ext cx="8191105" cy="5040312"/>
          </a:xfrm>
          <a:prstGeom prst="rect">
            <a:avLst/>
          </a:prstGeom>
        </p:spPr>
        <p:txBody>
          <a:bodyPr/>
          <a:lstStyle>
            <a:lvl1pPr marL="342946" indent="-342946">
              <a:buFont typeface="Wingdings" charset="2"/>
              <a:buChar char="²"/>
              <a:defRPr/>
            </a:lvl1pPr>
            <a:lvl2pPr marL="342946" marR="0" indent="0" algn="l" defTabSz="685891" rtl="0" eaLnBrk="1" fontAlgn="auto" latinLnBrk="0" hangingPunct="1">
              <a:lnSpc>
                <a:spcPct val="100000"/>
              </a:lnSpc>
              <a:spcBef>
                <a:spcPct val="20000"/>
              </a:spcBef>
              <a:spcAft>
                <a:spcPts val="0"/>
              </a:spcAft>
              <a:buClrTx/>
              <a:buSzTx/>
              <a:buFont typeface="Wingdings" charset="2"/>
              <a:buNone/>
              <a:tabLst/>
              <a:defRPr/>
            </a:lvl2pPr>
            <a:lvl3pPr marL="857364" indent="-171473">
              <a:buFont typeface="Wingdings" panose="05000000000000000000" pitchFamily="2" charset="2"/>
              <a:buChar char="p"/>
              <a:defRPr/>
            </a:lvl3pPr>
            <a:lvl4pPr marL="1200310" indent="-171473">
              <a:buFont typeface="Wingdings" panose="05000000000000000000" pitchFamily="2" charset="2"/>
              <a:buChar char="n"/>
              <a:defRPr/>
            </a:lvl4pPr>
            <a:lvl5pPr marL="1371783"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26162996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6C1C8FF-E5D6-4F2A-8A49-4B3D04CA505D}"/>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0" hangingPunct="0">
              <a:defRPr>
                <a:latin typeface="Times" charset="0"/>
                <a:ea typeface="Times New Roman (Hebrew)" charset="0"/>
                <a:cs typeface="Times New Roman (Hebrew)" charset="0"/>
              </a:defRPr>
            </a:lvl1pPr>
          </a:lstStyle>
          <a:p>
            <a:pPr>
              <a:defRPr/>
            </a:pPr>
            <a:endParaRPr lang="en-US" altLang="zh-CN"/>
          </a:p>
        </p:txBody>
      </p:sp>
      <p:sp>
        <p:nvSpPr>
          <p:cNvPr id="5" name="页脚占位符 4">
            <a:extLst>
              <a:ext uri="{FF2B5EF4-FFF2-40B4-BE49-F238E27FC236}">
                <a16:creationId xmlns:a16="http://schemas.microsoft.com/office/drawing/2014/main" id="{C9065B19-13CE-4006-8B8D-CC7CE873BAE2}"/>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0" hangingPunct="0">
              <a:defRPr>
                <a:latin typeface="Times" charset="0"/>
                <a:ea typeface="Times New Roman (Hebrew)" charset="0"/>
                <a:cs typeface="Times New Roman (Hebrew)" charset="0"/>
              </a:defRPr>
            </a:lvl1pPr>
          </a:lstStyle>
          <a:p>
            <a:pPr>
              <a:defRPr/>
            </a:pPr>
            <a:endParaRPr lang="en-US" altLang="zh-CN"/>
          </a:p>
        </p:txBody>
      </p:sp>
      <p:sp>
        <p:nvSpPr>
          <p:cNvPr id="6" name="灯片编号占位符 5">
            <a:extLst>
              <a:ext uri="{FF2B5EF4-FFF2-40B4-BE49-F238E27FC236}">
                <a16:creationId xmlns:a16="http://schemas.microsoft.com/office/drawing/2014/main" id="{10C7A772-7C94-4C54-B0C2-4B2A802286D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0" hangingPunct="0">
              <a:defRPr>
                <a:latin typeface="Arial" charset="0"/>
                <a:ea typeface="Times New Roman (Hebrew)" charset="0"/>
              </a:defRPr>
            </a:lvl1pPr>
          </a:lstStyle>
          <a:p>
            <a:pPr>
              <a:defRPr/>
            </a:pPr>
            <a:fld id="{3DC2A35D-1E4A-4283-9CD2-A4E840D3493E}" type="slidenum">
              <a:rPr lang="zh-CN" altLang="en-US"/>
              <a:pPr>
                <a:defRPr/>
              </a:pPr>
              <a:t>‹#›</a:t>
            </a:fld>
            <a:endParaRPr lang="en-US" altLang="zh-CN"/>
          </a:p>
        </p:txBody>
      </p:sp>
    </p:spTree>
    <p:extLst>
      <p:ext uri="{BB962C8B-B14F-4D97-AF65-F5344CB8AC3E}">
        <p14:creationId xmlns:p14="http://schemas.microsoft.com/office/powerpoint/2010/main" val="20335739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49357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4114451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233985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20298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9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0446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06002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Tree>
    <p:extLst>
      <p:ext uri="{BB962C8B-B14F-4D97-AF65-F5344CB8AC3E}">
        <p14:creationId xmlns:p14="http://schemas.microsoft.com/office/powerpoint/2010/main" val="6026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05C215C7-561A-4E34-9654-716C286BB9D6}"/>
              </a:ext>
            </a:extLst>
          </p:cNvPr>
          <p:cNvCxnSpPr/>
          <p:nvPr/>
        </p:nvCxnSpPr>
        <p:spPr>
          <a:xfrm>
            <a:off x="0" y="639763"/>
            <a:ext cx="9144000" cy="0"/>
          </a:xfrm>
          <a:prstGeom prst="line">
            <a:avLst/>
          </a:prstGeom>
          <a:ln w="38100">
            <a:solidFill>
              <a:srgbClr val="3F7141"/>
            </a:solidFill>
          </a:ln>
        </p:spPr>
        <p:style>
          <a:lnRef idx="1">
            <a:schemeClr val="accent1"/>
          </a:lnRef>
          <a:fillRef idx="0">
            <a:schemeClr val="accent1"/>
          </a:fillRef>
          <a:effectRef idx="0">
            <a:schemeClr val="accent1"/>
          </a:effectRef>
          <a:fontRef idx="minor">
            <a:schemeClr val="tx1"/>
          </a:fontRef>
        </p:style>
      </p:cxnSp>
      <p:pic>
        <p:nvPicPr>
          <p:cNvPr id="1027" name="Picture 4" descr="E:\学校\20121109221446303940.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99438" y="260350"/>
            <a:ext cx="66516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1">
            <a:extLst>
              <a:ext uri="{FF2B5EF4-FFF2-40B4-BE49-F238E27FC236}">
                <a16:creationId xmlns:a16="http://schemas.microsoft.com/office/drawing/2014/main" id="{8DE64CA1-D143-4A9D-9CBF-4FAD157E6A51}"/>
              </a:ext>
            </a:extLst>
          </p:cNvPr>
          <p:cNvSpPr>
            <a:spLocks noChangeArrowheads="1"/>
          </p:cNvSpPr>
          <p:nvPr/>
        </p:nvSpPr>
        <p:spPr bwMode="auto">
          <a:xfrm>
            <a:off x="381000" y="6397625"/>
            <a:ext cx="8364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ts val="2000"/>
              </a:lnSpc>
              <a:buFont typeface="Arial" panose="020B0604020202020204" pitchFamily="34" charset="0"/>
              <a:buNone/>
              <a:defRPr/>
            </a:pPr>
            <a:r>
              <a:rPr lang="en-US" altLang="zh-CN" sz="1200">
                <a:solidFill>
                  <a:srgbClr val="000000"/>
                </a:solidFill>
                <a:latin typeface="Arial" panose="020B0604020202020204" pitchFamily="34" charset="0"/>
              </a:rPr>
              <a:t>	                                                                                                             		                   </a:t>
            </a:r>
            <a:fld id="{095A24BC-B4DC-4347-B633-FC234A8AFA9E}" type="slidenum">
              <a:rPr lang="en-US" altLang="zh-CN" sz="1200" smtClean="0">
                <a:solidFill>
                  <a:srgbClr val="000000"/>
                </a:solidFill>
                <a:latin typeface="Arial" panose="020B0604020202020204" pitchFamily="34" charset="0"/>
              </a:rPr>
              <a:pPr>
                <a:lnSpc>
                  <a:spcPts val="2000"/>
                </a:lnSpc>
                <a:buFont typeface="Arial" panose="020B0604020202020204" pitchFamily="34" charset="0"/>
                <a:buNone/>
                <a:defRPr/>
              </a:pPr>
              <a:t>‹#›</a:t>
            </a:fld>
            <a:r>
              <a:rPr lang="en-US" altLang="zh-CN" sz="1200">
                <a:solidFill>
                  <a:srgbClr val="000000"/>
                </a:solidFill>
                <a:latin typeface="Arial" panose="020B0604020202020204" pitchFamily="34" charset="0"/>
              </a:rPr>
              <a:t> </a:t>
            </a:r>
          </a:p>
        </p:txBody>
      </p:sp>
      <p:sp>
        <p:nvSpPr>
          <p:cNvPr id="5" name="Rectangle 34">
            <a:extLst>
              <a:ext uri="{FF2B5EF4-FFF2-40B4-BE49-F238E27FC236}">
                <a16:creationId xmlns:a16="http://schemas.microsoft.com/office/drawing/2014/main" id="{C480703C-1776-40D0-81E8-C5029F9B6E5E}"/>
              </a:ext>
            </a:extLst>
          </p:cNvPr>
          <p:cNvSpPr>
            <a:spLocks noChangeArrowheads="1"/>
          </p:cNvSpPr>
          <p:nvPr userDrawn="1"/>
        </p:nvSpPr>
        <p:spPr bwMode="auto">
          <a:xfrm>
            <a:off x="8723313" y="6453188"/>
            <a:ext cx="457200" cy="274637"/>
          </a:xfrm>
          <a:prstGeom prst="rect">
            <a:avLst/>
          </a:prstGeom>
          <a:noFill/>
          <a:ln w="9525">
            <a:noFill/>
            <a:miter lim="800000"/>
            <a:headEnd/>
            <a:tailEnd/>
          </a:ln>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fld id="{520FEC9E-4525-4B20-B05D-02C293B4739F}" type="slidenum">
              <a:rPr kumimoji="1" lang="en-US" altLang="zh-CN" sz="1200" b="1" smtClean="0">
                <a:solidFill>
                  <a:schemeClr val="bg1"/>
                </a:solidFill>
                <a:latin typeface="Times New Roman" panose="02020603050405020304" pitchFamily="18" charset="0"/>
              </a:rPr>
              <a:pPr>
                <a:defRPr/>
              </a:pPr>
              <a:t>‹#›</a:t>
            </a:fld>
            <a:endParaRPr kumimoji="1" lang="en-US" altLang="zh-CN" sz="1200" b="1">
              <a:solidFill>
                <a:schemeClr val="bg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5327" r:id="rId1"/>
    <p:sldLayoutId id="2147485328" r:id="rId2"/>
    <p:sldLayoutId id="2147485329" r:id="rId3"/>
    <p:sldLayoutId id="2147485330" r:id="rId4"/>
    <p:sldLayoutId id="2147485331" r:id="rId5"/>
    <p:sldLayoutId id="2147485332" r:id="rId6"/>
    <p:sldLayoutId id="2147485333" r:id="rId7"/>
    <p:sldLayoutId id="2147485334" r:id="rId8"/>
    <p:sldLayoutId id="2147485335" r:id="rId9"/>
    <p:sldLayoutId id="2147485336" r:id="rId10"/>
    <p:sldLayoutId id="2147485337" r:id="rId11"/>
    <p:sldLayoutId id="2147485338" r:id="rId12"/>
    <p:sldLayoutId id="2147485339" r:id="rId13"/>
    <p:sldLayoutId id="2147485340"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aike.baidu.com/item/%E8%8B%B1%E7%89%B9%E5%B0%94/305730" TargetMode="External"/><Relationship Id="rId7"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baike.baidu.com/item/%E6%AF%94%E5%B0%94%C2%B7%E7%9B%96%E8%8C%A8/83241" TargetMode="External"/><Relationship Id="rId5" Type="http://schemas.openxmlformats.org/officeDocument/2006/relationships/hyperlink" Target="https://baike.baidu.com/item/%E5%BE%AE%E8%BD%AF/124767" TargetMode="External"/><Relationship Id="rId4" Type="http://schemas.openxmlformats.org/officeDocument/2006/relationships/hyperlink" Target="https://baike.baidu.com/item/%E5%AE%89%E8%BF%AA%C2%B7%E6%A0%BC%E9%B2%81%E5%A4%AB/839222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3.wmf"/><Relationship Id="rId5" Type="http://schemas.openxmlformats.org/officeDocument/2006/relationships/oleObject" Target="../embeddings/oleObject7.bin"/><Relationship Id="rId4" Type="http://schemas.openxmlformats.org/officeDocument/2006/relationships/image" Target="../media/image3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5.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20869;&#23384;&#36229;&#39057;&#20043;&#21518;&#33455;&#29255;&#28903;&#27585;&#36807;&#31243;.rmvb"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D:\&#38472;&#24535;&#24191;\&#24037;&#20316;&#31354;&#38388;\&#25945;&#23398;&#30456;&#20851;\2021\&#35745;&#31639;&#26426;&#32452;&#25104;&#21407;&#29702;\ch1-3\CPU&#32858;&#27801;&#25104;&#22612;.mp4" TargetMode="External"/><Relationship Id="rId1" Type="http://schemas.microsoft.com/office/2007/relationships/media" Target="file:///D:\&#38472;&#24535;&#24191;\&#24037;&#20316;&#31354;&#38388;\&#25945;&#23398;&#30456;&#20851;\2021\&#35745;&#31639;&#26426;&#32452;&#25104;&#21407;&#29702;\ch1-3\CPU&#32858;&#27801;&#25104;&#22612;.mp4"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8510C15-5D08-4A2A-8501-ED029333CE3F}"/>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195" name="文本框 10"/>
          <p:cNvSpPr txBox="1">
            <a:spLocks noChangeArrowheads="1"/>
          </p:cNvSpPr>
          <p:nvPr/>
        </p:nvSpPr>
        <p:spPr bwMode="auto">
          <a:xfrm>
            <a:off x="0" y="2193925"/>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a:solidFill>
                  <a:schemeClr val="bg1"/>
                </a:solidFill>
                <a:latin typeface="微软雅黑" panose="020B0503020204020204" pitchFamily="34" charset="-122"/>
                <a:ea typeface="微软雅黑" panose="020B0503020204020204" pitchFamily="34" charset="-122"/>
              </a:rPr>
              <a:t>计算机组成原理</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3E56C6B-33A4-4BC4-86A7-2536FD58D49B}"/>
              </a:ext>
            </a:extLst>
          </p:cNvPr>
          <p:cNvSpPr txBox="1"/>
          <p:nvPr/>
        </p:nvSpPr>
        <p:spPr>
          <a:xfrm>
            <a:off x="1116013" y="4473575"/>
            <a:ext cx="7272337" cy="1169988"/>
          </a:xfrm>
          <a:prstGeom prst="rect">
            <a:avLst/>
          </a:prstGeom>
          <a:noFill/>
        </p:spPr>
        <p:txBody>
          <a:bodyPr>
            <a:spAutoFit/>
          </a:bodyPr>
          <a:lstStyle/>
          <a:p>
            <a:pPr algn="ctr">
              <a:lnSpc>
                <a:spcPct val="125000"/>
              </a:lnSpc>
              <a:defRPr/>
            </a:pPr>
            <a:r>
              <a:rPr lang="zh-CN" altLang="en-US" sz="3200" b="1" spc="300" dirty="0">
                <a:latin typeface="微软雅黑" panose="020B0503020204020204" pitchFamily="34" charset="-122"/>
                <a:ea typeface="微软雅黑" panose="020B0503020204020204" pitchFamily="34" charset="-122"/>
              </a:rPr>
              <a:t>陈志广</a:t>
            </a:r>
            <a:endParaRPr lang="en-US" altLang="zh-CN" sz="3200" b="1" spc="300" dirty="0">
              <a:latin typeface="微软雅黑" panose="020B0503020204020204" pitchFamily="34" charset="-122"/>
              <a:ea typeface="微软雅黑" panose="020B0503020204020204" pitchFamily="34" charset="-122"/>
            </a:endParaRPr>
          </a:p>
          <a:p>
            <a:pPr algn="ctr">
              <a:lnSpc>
                <a:spcPct val="125000"/>
              </a:lnSpc>
              <a:defRPr/>
            </a:pPr>
            <a:r>
              <a:rPr lang="en-US" altLang="zh-CN" sz="2400" dirty="0">
                <a:latin typeface="Arial" charset="0"/>
                <a:ea typeface="宋体" charset="-122"/>
              </a:rPr>
              <a:t>chenzhg29@mail.sysu.edu.cn</a:t>
            </a:r>
            <a:r>
              <a:rPr lang="zh-CN" altLang="en-US" sz="2000" b="1" spc="300" dirty="0">
                <a:latin typeface="微软雅黑" panose="020B0503020204020204" pitchFamily="34" charset="-122"/>
                <a:ea typeface="微软雅黑" panose="020B0503020204020204" pitchFamily="34" charset="-122"/>
              </a:rPr>
              <a:t> </a:t>
            </a:r>
            <a:endParaRPr lang="zh-HK" altLang="en-US" sz="2000" b="1" spc="300" dirty="0">
              <a:latin typeface="微软雅黑" panose="020B0503020204020204" pitchFamily="34" charset="-122"/>
              <a:ea typeface="微软雅黑" panose="020B0503020204020204" pitchFamily="34" charset="-122"/>
            </a:endParaRPr>
          </a:p>
        </p:txBody>
      </p:sp>
      <p:sp>
        <p:nvSpPr>
          <p:cNvPr id="8197" name="文本框 14"/>
          <p:cNvSpPr txBox="1">
            <a:spLocks noChangeArrowheads="1"/>
          </p:cNvSpPr>
          <p:nvPr/>
        </p:nvSpPr>
        <p:spPr bwMode="auto">
          <a:xfrm>
            <a:off x="2268538" y="5732463"/>
            <a:ext cx="5238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微软雅黑" panose="020B0503020204020204" pitchFamily="34" charset="-122"/>
                <a:ea typeface="微软雅黑" panose="020B0503020204020204" pitchFamily="34" charset="-122"/>
              </a:rPr>
              <a:t>计算机学院</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p:txBody>
      </p:sp>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336550"/>
            <a:ext cx="30702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Box 2"/>
          <p:cNvSpPr txBox="1">
            <a:spLocks noChangeArrowheads="1"/>
          </p:cNvSpPr>
          <p:nvPr/>
        </p:nvSpPr>
        <p:spPr bwMode="auto">
          <a:xfrm>
            <a:off x="0" y="3182938"/>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800" b="1">
                <a:solidFill>
                  <a:schemeClr val="bg1"/>
                </a:solidFill>
                <a:latin typeface="微软雅黑" panose="020B0503020204020204" pitchFamily="34" charset="-122"/>
                <a:ea typeface="微软雅黑" panose="020B0503020204020204" pitchFamily="34" charset="-122"/>
              </a:rPr>
              <a:t>第一章  计算机概要与技术（第三讲）</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bwMode="auto">
          <a:xfrm>
            <a:off x="539750" y="887413"/>
            <a:ext cx="8135938"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a:lnSpc>
                <a:spcPct val="90000"/>
              </a:lnSpc>
              <a:spcBef>
                <a:spcPct val="30000"/>
              </a:spcBef>
              <a:buSzTx/>
              <a:buFont typeface="Wingdings" panose="05000000000000000000" pitchFamily="2" charset="2"/>
              <a:buNone/>
            </a:pPr>
            <a:r>
              <a:rPr lang="en-US" altLang="zh-CN">
                <a:ea typeface="华文新魏" panose="02010800040101010101" pitchFamily="2" charset="-122"/>
              </a:rPr>
              <a:t>IC cost =  </a:t>
            </a:r>
          </a:p>
          <a:p>
            <a:pPr>
              <a:lnSpc>
                <a:spcPct val="90000"/>
              </a:lnSpc>
              <a:spcBef>
                <a:spcPct val="30000"/>
              </a:spcBef>
              <a:buSzTx/>
              <a:buFont typeface="Wingdings" panose="05000000000000000000" pitchFamily="2" charset="2"/>
              <a:buNone/>
            </a:pPr>
            <a:endParaRPr lang="en-US" altLang="zh-CN">
              <a:ea typeface="华文新魏" panose="02010800040101010101" pitchFamily="2" charset="-122"/>
            </a:endParaRPr>
          </a:p>
          <a:p>
            <a:pPr>
              <a:lnSpc>
                <a:spcPct val="90000"/>
              </a:lnSpc>
              <a:spcBef>
                <a:spcPct val="30000"/>
              </a:spcBef>
              <a:buSzTx/>
              <a:buFont typeface="Wingdings" panose="05000000000000000000" pitchFamily="2" charset="2"/>
              <a:buNone/>
            </a:pPr>
            <a:r>
              <a:rPr lang="zh-CN" altLang="en-US">
                <a:ea typeface="华文新魏" panose="02010800040101010101" pitchFamily="2" charset="-122"/>
              </a:rPr>
              <a:t>封装成本</a:t>
            </a:r>
            <a:r>
              <a:rPr lang="en-US" altLang="zh-CN">
                <a:ea typeface="华文新魏" panose="02010800040101010101" pitchFamily="2" charset="-122"/>
              </a:rPr>
              <a:t>(Packaging_cost)</a:t>
            </a:r>
            <a:r>
              <a:rPr lang="zh-CN" altLang="en-US">
                <a:ea typeface="华文新魏" panose="02010800040101010101" pitchFamily="2" charset="-122"/>
              </a:rPr>
              <a:t> ：取决于引脚数、散热性等</a:t>
            </a:r>
          </a:p>
        </p:txBody>
      </p:sp>
      <p:sp>
        <p:nvSpPr>
          <p:cNvPr id="764931" name="Rectangle 3">
            <a:extLst>
              <a:ext uri="{FF2B5EF4-FFF2-40B4-BE49-F238E27FC236}">
                <a16:creationId xmlns:a16="http://schemas.microsoft.com/office/drawing/2014/main" id="{C09ADBE8-DA96-43EF-A307-C110DB86D697}"/>
              </a:ext>
            </a:extLst>
          </p:cNvPr>
          <p:cNvSpPr>
            <a:spLocks noGrp="1" noChangeArrowheads="1"/>
          </p:cNvSpPr>
          <p:nvPr>
            <p:ph type="title"/>
          </p:nvPr>
        </p:nvSpPr>
        <p:spPr>
          <a:xfrm>
            <a:off x="693738" y="46038"/>
            <a:ext cx="5749925" cy="35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其他成本</a:t>
            </a:r>
            <a:endParaRPr lang="en-US" altLang="zh-CN" dirty="0">
              <a:solidFill>
                <a:srgbClr val="A50021"/>
              </a:solidFill>
            </a:endParaRPr>
          </a:p>
        </p:txBody>
      </p:sp>
      <p:sp>
        <p:nvSpPr>
          <p:cNvPr id="25604" name="Rectangle 5"/>
          <p:cNvSpPr>
            <a:spLocks noChangeArrowheads="1"/>
          </p:cNvSpPr>
          <p:nvPr/>
        </p:nvSpPr>
        <p:spPr bwMode="auto">
          <a:xfrm>
            <a:off x="684213" y="2028825"/>
            <a:ext cx="82454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1pPr>
            <a:lvl2pPr marL="114300">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2pPr>
            <a:lvl3pPr marL="1143000" indent="-228600">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3pPr>
            <a:lvl4pPr marL="1600200" indent="-228600">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4pPr>
            <a:lvl5pPr marL="2057400" indent="-228600">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885950" algn="r"/>
                <a:tab pos="2571750" algn="r"/>
                <a:tab pos="3486150" algn="r"/>
                <a:tab pos="4400550" algn="r"/>
                <a:tab pos="5143500" algn="r"/>
                <a:tab pos="6629400" algn="r"/>
                <a:tab pos="7543800" algn="r"/>
                <a:tab pos="7772400" algn="r"/>
              </a:tabLst>
              <a:defRPr>
                <a:solidFill>
                  <a:schemeClr val="tx1"/>
                </a:solidFill>
                <a:latin typeface="Arial" panose="020B0604020202020204" pitchFamily="34" charset="0"/>
                <a:ea typeface="宋体" panose="02010600030101010101" pitchFamily="2" charset="-122"/>
              </a:defRPr>
            </a:lvl9pPr>
          </a:lstStyle>
          <a:p>
            <a:pPr lvl="1" algn="r">
              <a:lnSpc>
                <a:spcPct val="120000"/>
              </a:lnSpc>
              <a:spcBef>
                <a:spcPct val="20000"/>
              </a:spcBef>
            </a:pPr>
            <a:endParaRPr lang="zh-CN" altLang="en-US" b="1">
              <a:latin typeface="Times New Roman" panose="02020603050405020304" pitchFamily="18" charset="0"/>
              <a:ea typeface="华文新魏" panose="02010800040101010101" pitchFamily="2" charset="-122"/>
            </a:endParaRPr>
          </a:p>
          <a:p>
            <a:pPr>
              <a:lnSpc>
                <a:spcPct val="90000"/>
              </a:lnSpc>
              <a:spcBef>
                <a:spcPct val="20000"/>
              </a:spcBef>
            </a:pPr>
            <a:r>
              <a:rPr lang="en-US" altLang="zh-CN" sz="2200" b="1" i="1">
                <a:latin typeface="Times New Roman" panose="02020603050405020304" pitchFamily="18" charset="0"/>
                <a:ea typeface="华文新魏" panose="02010800040101010101" pitchFamily="2" charset="-122"/>
              </a:rPr>
              <a:t>Chip             	Die_cost       	Packaging_cost	     Testing_cost   Total_cost</a:t>
            </a:r>
            <a:br>
              <a:rPr lang="en-US" altLang="zh-CN" sz="2200" b="1" i="1">
                <a:latin typeface="Times New Roman" panose="02020603050405020304" pitchFamily="18" charset="0"/>
                <a:ea typeface="华文新魏" panose="02010800040101010101" pitchFamily="2" charset="-122"/>
              </a:rPr>
            </a:br>
            <a:r>
              <a:rPr lang="en-US" altLang="zh-CN" sz="2200" b="1" i="1">
                <a:latin typeface="Times New Roman" panose="02020603050405020304" pitchFamily="18" charset="0"/>
                <a:ea typeface="华文新魏" panose="02010800040101010101" pitchFamily="2" charset="-122"/>
              </a:rPr>
              <a:t>		             pins      type	    cost	       </a:t>
            </a:r>
          </a:p>
          <a:p>
            <a:pPr>
              <a:lnSpc>
                <a:spcPct val="120000"/>
              </a:lnSpc>
              <a:spcBef>
                <a:spcPct val="30000"/>
              </a:spcBef>
            </a:pPr>
            <a:r>
              <a:rPr lang="en-US" altLang="zh-CN" sz="2000" b="1">
                <a:latin typeface="Times New Roman" panose="02020603050405020304" pitchFamily="18" charset="0"/>
                <a:ea typeface="华文新魏" panose="02010800040101010101" pitchFamily="2" charset="-122"/>
              </a:rPr>
              <a:t>386DX	                   $4 	        132	        QFP	       $1               $4 	                  $9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486DX2	                $12 	       168     	   PGA	     $11              $12 	               $35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PowerPC 601	      $53         304	       QFP	        $3              $21 	               $77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HP PA 7100	         $73 	        504	        PGA	     $35              $16 	             $124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DEC Alpha	        $149        431	        PGA	      $30             $23 	             $202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SuperSPARC	    $272        293	        PGA	      $20             $34 	             $326 </a:t>
            </a:r>
          </a:p>
          <a:p>
            <a:pPr>
              <a:lnSpc>
                <a:spcPct val="120000"/>
              </a:lnSpc>
              <a:spcBef>
                <a:spcPct val="20000"/>
              </a:spcBef>
            </a:pPr>
            <a:r>
              <a:rPr lang="en-US" altLang="zh-CN" sz="2000" b="1">
                <a:latin typeface="Times New Roman" panose="02020603050405020304" pitchFamily="18" charset="0"/>
                <a:ea typeface="华文新魏" panose="02010800040101010101" pitchFamily="2" charset="-122"/>
              </a:rPr>
              <a:t>Pentium	             $417        273	        PGA	      $19             $37 	             $473 			</a:t>
            </a:r>
          </a:p>
        </p:txBody>
      </p:sp>
      <p:sp>
        <p:nvSpPr>
          <p:cNvPr id="25605" name="Line 6"/>
          <p:cNvSpPr>
            <a:spLocks noChangeShapeType="1"/>
          </p:cNvSpPr>
          <p:nvPr/>
        </p:nvSpPr>
        <p:spPr bwMode="auto">
          <a:xfrm>
            <a:off x="785813" y="3128963"/>
            <a:ext cx="7793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06" name="Object 2"/>
          <p:cNvGraphicFramePr>
            <a:graphicFrameLocks noChangeAspect="1"/>
          </p:cNvGraphicFramePr>
          <p:nvPr/>
        </p:nvGraphicFramePr>
        <p:xfrm>
          <a:off x="1979613" y="642938"/>
          <a:ext cx="6289675" cy="914400"/>
        </p:xfrm>
        <a:graphic>
          <a:graphicData uri="http://schemas.openxmlformats.org/presentationml/2006/ole">
            <mc:AlternateContent xmlns:mc="http://schemas.openxmlformats.org/markup-compatibility/2006">
              <mc:Choice xmlns:v="urn:schemas-microsoft-com:vml" Requires="v">
                <p:oleObj name="公式" r:id="rId3" imgW="3454400" imgH="431800" progId="Equation.3">
                  <p:embed/>
                </p:oleObj>
              </mc:Choice>
              <mc:Fallback>
                <p:oleObj name="公式" r:id="rId3" imgW="3454400" imgH="431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642938"/>
                        <a:ext cx="6289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A608620-004A-44E6-BFAF-651A6E6CA728}"/>
              </a:ext>
            </a:extLst>
          </p:cNvPr>
          <p:cNvSpPr/>
          <p:nvPr/>
        </p:nvSpPr>
        <p:spPr>
          <a:xfrm>
            <a:off x="0" y="1700213"/>
            <a:ext cx="9144000" cy="2339975"/>
          </a:xfrm>
          <a:prstGeom prst="rect">
            <a:avLst/>
          </a:prstGeom>
          <a:solidFill>
            <a:srgbClr val="095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7651" name="文本框 10"/>
          <p:cNvSpPr txBox="1">
            <a:spLocks noChangeArrowheads="1"/>
          </p:cNvSpPr>
          <p:nvPr/>
        </p:nvSpPr>
        <p:spPr bwMode="auto">
          <a:xfrm>
            <a:off x="0" y="1995488"/>
            <a:ext cx="91440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4800">
                <a:solidFill>
                  <a:schemeClr val="bg1"/>
                </a:solidFill>
                <a:latin typeface="微软雅黑" panose="020B0503020204020204" pitchFamily="34" charset="-122"/>
                <a:ea typeface="微软雅黑" panose="020B0503020204020204" pitchFamily="34" charset="-122"/>
              </a:rPr>
              <a:t>1.6  </a:t>
            </a:r>
            <a:r>
              <a:rPr lang="zh-CN" altLang="en-US" sz="4800">
                <a:solidFill>
                  <a:schemeClr val="bg1"/>
                </a:solidFill>
                <a:latin typeface="微软雅黑" panose="020B0503020204020204" pitchFamily="34" charset="-122"/>
                <a:ea typeface="微软雅黑" panose="020B0503020204020204" pitchFamily="34" charset="-122"/>
              </a:rPr>
              <a:t>沧海巨变：计算机的发展</a:t>
            </a:r>
            <a:br>
              <a:rPr lang="en-US" altLang="zh-CN" sz="4800">
                <a:solidFill>
                  <a:schemeClr val="bg1"/>
                </a:solidFill>
                <a:latin typeface="微软雅黑" panose="020B0503020204020204" pitchFamily="34" charset="-122"/>
                <a:ea typeface="微软雅黑" panose="020B0503020204020204" pitchFamily="34" charset="-122"/>
              </a:rPr>
            </a:br>
            <a:endParaRPr lang="en-US" altLang="zh-CN" sz="4800">
              <a:solidFill>
                <a:schemeClr val="bg1"/>
              </a:solidFill>
              <a:latin typeface="微软雅黑" panose="020B0503020204020204" pitchFamily="34" charset="-122"/>
              <a:ea typeface="微软雅黑" panose="020B0503020204020204" pitchFamily="34" charset="-122"/>
            </a:endParaRPr>
          </a:p>
        </p:txBody>
      </p:sp>
      <p:sp>
        <p:nvSpPr>
          <p:cNvPr id="27652" name="TextBox 2"/>
          <p:cNvSpPr txBox="1">
            <a:spLocks noChangeArrowheads="1"/>
          </p:cNvSpPr>
          <p:nvPr/>
        </p:nvSpPr>
        <p:spPr bwMode="auto">
          <a:xfrm>
            <a:off x="0" y="3152775"/>
            <a:ext cx="90360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2200" i="1">
                <a:solidFill>
                  <a:schemeClr val="bg1"/>
                </a:solidFill>
              </a:rPr>
              <a:t>“Any sufficiently advanced technology is indistinguishable from magic.”</a:t>
            </a:r>
            <a:r>
              <a:rPr lang="zh-CN" altLang="en-US" sz="2200" i="1">
                <a:solidFill>
                  <a:schemeClr val="bg1"/>
                </a:solidFill>
              </a:rPr>
              <a:t>                                                 </a:t>
            </a:r>
            <a:r>
              <a:rPr lang="en-US" altLang="zh-CN" sz="2200" i="1">
                <a:solidFill>
                  <a:schemeClr val="bg1"/>
                </a:solidFill>
              </a:rPr>
              <a:t>——Arthur C. Clarke</a:t>
            </a:r>
            <a:r>
              <a:rPr lang="en-US" altLang="zh-CN" sz="2200" i="1">
                <a:solidFill>
                  <a:schemeClr val="bg1"/>
                </a:solidFill>
                <a:latin typeface="微软雅黑" panose="020B0503020204020204" pitchFamily="34" charset="-122"/>
                <a:ea typeface="微软雅黑" panose="020B0503020204020204" pitchFamily="34" charset="-122"/>
              </a:rPr>
              <a:t>	</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17"/>
          <p:cNvSpPr txBox="1">
            <a:spLocks noChangeArrowheads="1"/>
          </p:cNvSpPr>
          <p:nvPr/>
        </p:nvSpPr>
        <p:spPr bwMode="auto">
          <a:xfrm>
            <a:off x="539750" y="5876925"/>
            <a:ext cx="8208963"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0000"/>
                </a:solidFill>
                <a:latin typeface="Times New Roman" panose="02020603050405020304" pitchFamily="18" charset="0"/>
                <a:ea typeface="华文新魏" panose="02010800040101010101" pitchFamily="2" charset="-122"/>
              </a:rPr>
              <a:t>每18个月：</a:t>
            </a:r>
            <a:r>
              <a:rPr lang="zh-CN" altLang="en-US" sz="2400" b="1" dirty="0">
                <a:latin typeface="Times New Roman" panose="02020603050405020304" pitchFamily="18" charset="0"/>
                <a:ea typeface="华文新魏" panose="02010800040101010101" pitchFamily="2" charset="-122"/>
              </a:rPr>
              <a:t>集成电路的性能翻一番，晶体管的数目翻一番，集成电路的价格降一半 </a:t>
            </a:r>
          </a:p>
        </p:txBody>
      </p:sp>
      <p:sp>
        <p:nvSpPr>
          <p:cNvPr id="29701" name="Rectangle 15"/>
          <p:cNvSpPr>
            <a:spLocks noChangeArrowheads="1"/>
          </p:cNvSpPr>
          <p:nvPr/>
        </p:nvSpPr>
        <p:spPr bwMode="auto">
          <a:xfrm>
            <a:off x="539750" y="674464"/>
            <a:ext cx="8135938"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2"/>
              </a:buClr>
              <a:buFont typeface="Wingdings" panose="05000000000000000000" pitchFamily="2" charset="2"/>
              <a:buNone/>
            </a:pPr>
            <a:r>
              <a:rPr kumimoji="1" lang="en-US" altLang="zh-CN" sz="2800" b="1" dirty="0">
                <a:solidFill>
                  <a:srgbClr val="0000FF"/>
                </a:solidFill>
                <a:latin typeface="Times New Roman" panose="02020603050405020304" pitchFamily="18" charset="0"/>
                <a:ea typeface="华文新魏" panose="02010800040101010101" pitchFamily="2" charset="-122"/>
              </a:rPr>
              <a:t>1965</a:t>
            </a:r>
            <a:r>
              <a:rPr kumimoji="1" lang="zh-CN" altLang="en-US" sz="2800" b="1" dirty="0">
                <a:solidFill>
                  <a:srgbClr val="0000FF"/>
                </a:solidFill>
                <a:latin typeface="Times New Roman" panose="02020603050405020304" pitchFamily="18" charset="0"/>
                <a:ea typeface="华文新魏" panose="02010800040101010101" pitchFamily="2" charset="-122"/>
              </a:rPr>
              <a:t>年，</a:t>
            </a:r>
            <a:r>
              <a:rPr kumimoji="1" lang="en-US" altLang="zh-CN" sz="2800" b="1" dirty="0">
                <a:solidFill>
                  <a:srgbClr val="0000FF"/>
                </a:solidFill>
                <a:latin typeface="Times New Roman" panose="02020603050405020304" pitchFamily="18" charset="0"/>
                <a:ea typeface="华文新魏" panose="02010800040101010101" pitchFamily="2" charset="-122"/>
              </a:rPr>
              <a:t>Intel </a:t>
            </a:r>
            <a:r>
              <a:rPr kumimoji="1" lang="zh-CN" altLang="en-US" sz="2800" b="1" dirty="0">
                <a:solidFill>
                  <a:srgbClr val="0000FF"/>
                </a:solidFill>
                <a:latin typeface="Times New Roman" panose="02020603050405020304" pitchFamily="18" charset="0"/>
                <a:ea typeface="华文新魏" panose="02010800040101010101" pitchFamily="2" charset="-122"/>
              </a:rPr>
              <a:t>奠基人 </a:t>
            </a:r>
            <a:r>
              <a:rPr kumimoji="1" lang="en-US" altLang="zh-CN" sz="2800" b="1" dirty="0">
                <a:solidFill>
                  <a:srgbClr val="0000FF"/>
                </a:solidFill>
                <a:latin typeface="Times New Roman" panose="02020603050405020304" pitchFamily="18" charset="0"/>
                <a:ea typeface="华文新魏" panose="02010800040101010101" pitchFamily="2" charset="-122"/>
              </a:rPr>
              <a:t>Gordon  Moore</a:t>
            </a:r>
            <a:r>
              <a:rPr kumimoji="1" lang="zh-CN" altLang="en-US" sz="2800" b="1" dirty="0">
                <a:solidFill>
                  <a:srgbClr val="0000FF"/>
                </a:solidFill>
                <a:latin typeface="Times New Roman" panose="02020603050405020304" pitchFamily="18" charset="0"/>
                <a:ea typeface="华文新魏" panose="02010800040101010101" pitchFamily="2" charset="-122"/>
              </a:rPr>
              <a:t>提出</a:t>
            </a:r>
          </a:p>
        </p:txBody>
      </p:sp>
      <p:sp>
        <p:nvSpPr>
          <p:cNvPr id="29702" name="Rectangle 26"/>
          <p:cNvSpPr>
            <a:spLocks noChangeArrowheads="1"/>
          </p:cNvSpPr>
          <p:nvPr/>
        </p:nvSpPr>
        <p:spPr bwMode="auto">
          <a:xfrm>
            <a:off x="0" y="14288"/>
            <a:ext cx="9648874" cy="623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a:solidFill>
                  <a:srgbClr val="A50021"/>
                </a:solidFill>
                <a:latin typeface="微软雅黑" panose="020B0503020204020204" pitchFamily="34" charset="-122"/>
                <a:ea typeface="微软雅黑" panose="020B0503020204020204" pitchFamily="34" charset="-122"/>
                <a:cs typeface="+mj-cs"/>
              </a:rPr>
              <a:t>1.6 </a:t>
            </a:r>
            <a:r>
              <a:rPr lang="zh-CN" altLang="en-US" sz="3200" b="1" dirty="0">
                <a:solidFill>
                  <a:srgbClr val="A50021"/>
                </a:solidFill>
                <a:latin typeface="微软雅黑" panose="020B0503020204020204" pitchFamily="34" charset="-122"/>
                <a:ea typeface="微软雅黑" panose="020B0503020204020204" pitchFamily="34" charset="-122"/>
                <a:cs typeface="+mj-cs"/>
              </a:rPr>
              <a:t>计算机的发展</a:t>
            </a:r>
          </a:p>
        </p:txBody>
      </p:sp>
      <p:pic>
        <p:nvPicPr>
          <p:cNvPr id="19" name="图片 18">
            <a:extLst>
              <a:ext uri="{FF2B5EF4-FFF2-40B4-BE49-F238E27FC236}">
                <a16:creationId xmlns:a16="http://schemas.microsoft.com/office/drawing/2014/main" id="{FC2EE906-ADD0-4C2E-86E1-4D1FEA3AA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1081893"/>
            <a:ext cx="6479952" cy="4795032"/>
          </a:xfrm>
          <a:prstGeom prst="rect">
            <a:avLst/>
          </a:prstGeom>
        </p:spPr>
      </p:pic>
    </p:spTree>
  </p:cSld>
  <p:clrMapOvr>
    <a:masterClrMapping/>
  </p:clrMapOvr>
  <p:transition>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bwMode="auto">
          <a:xfrm>
            <a:off x="168755" y="30378"/>
            <a:ext cx="8949431" cy="5183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安迪——比尔定律</a:t>
            </a:r>
            <a:r>
              <a:rPr lang="en-US" altLang="zh-CN" dirty="0">
                <a:solidFill>
                  <a:srgbClr val="A50021"/>
                </a:solidFill>
              </a:rPr>
              <a:t>(Andy and Bill’s Law)</a:t>
            </a:r>
            <a:endParaRPr lang="zh-CN" altLang="en-US" dirty="0">
              <a:solidFill>
                <a:srgbClr val="A50021"/>
              </a:solidFill>
            </a:endParaRPr>
          </a:p>
        </p:txBody>
      </p:sp>
      <p:sp>
        <p:nvSpPr>
          <p:cNvPr id="63491" name="内容占位符 2">
            <a:extLst>
              <a:ext uri="{FF2B5EF4-FFF2-40B4-BE49-F238E27FC236}">
                <a16:creationId xmlns:a16="http://schemas.microsoft.com/office/drawing/2014/main" id="{50F43B0B-514B-42FF-A319-E75ABE645149}"/>
              </a:ext>
            </a:extLst>
          </p:cNvPr>
          <p:cNvSpPr>
            <a:spLocks noGrp="1" noChangeArrowheads="1"/>
          </p:cNvSpPr>
          <p:nvPr>
            <p:ph idx="1"/>
          </p:nvPr>
        </p:nvSpPr>
        <p:spPr bwMode="auto">
          <a:xfrm>
            <a:off x="323850" y="981075"/>
            <a:ext cx="8604250" cy="50403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buSzTx/>
              <a:defRPr/>
            </a:pPr>
            <a:r>
              <a:rPr lang="en-US" altLang="zh-CN" sz="3200" dirty="0">
                <a:latin typeface="华文新魏" panose="02010800040101010101" pitchFamily="2" charset="-122"/>
                <a:ea typeface="华文新魏" panose="02010800040101010101" pitchFamily="2" charset="-122"/>
              </a:rPr>
              <a:t>“Andy gives, Bill takes away.</a:t>
            </a:r>
            <a:r>
              <a:rPr lang="zh-CN" altLang="en-US" sz="3200" dirty="0">
                <a:latin typeface="华文新魏" panose="02010800040101010101" pitchFamily="2" charset="-122"/>
                <a:ea typeface="华文新魏" panose="02010800040101010101" pitchFamily="2" charset="-122"/>
              </a:rPr>
              <a:t>（安迪提供什么，比尔拿走什么。）” </a:t>
            </a:r>
            <a:endParaRPr lang="en-US" altLang="zh-CN" sz="3200" dirty="0">
              <a:latin typeface="华文新魏" panose="02010800040101010101" pitchFamily="2" charset="-122"/>
              <a:ea typeface="华文新魏" panose="02010800040101010101" pitchFamily="2" charset="-122"/>
            </a:endParaRPr>
          </a:p>
          <a:p>
            <a:pPr marL="763588" lvl="1" indent="-363538">
              <a:lnSpc>
                <a:spcPct val="100000"/>
              </a:lnSpc>
              <a:defRPr/>
            </a:pPr>
            <a:r>
              <a:rPr lang="zh-CN" altLang="en-US" sz="2800" dirty="0">
                <a:latin typeface="华文新魏" panose="02010800040101010101" pitchFamily="2" charset="-122"/>
                <a:ea typeface="华文新魏" panose="02010800040101010101" pitchFamily="2" charset="-122"/>
              </a:rPr>
              <a:t>安迪</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hlinkClick r:id="rId3"/>
              </a:rPr>
              <a:t>英特尔</a:t>
            </a:r>
            <a:r>
              <a:rPr lang="zh-CN" altLang="en-US" sz="2800" dirty="0">
                <a:latin typeface="华文新魏" panose="02010800040101010101" pitchFamily="2" charset="-122"/>
                <a:ea typeface="华文新魏" panose="02010800040101010101" pitchFamily="2" charset="-122"/>
              </a:rPr>
              <a:t>前</a:t>
            </a:r>
            <a:r>
              <a:rPr lang="en-US" altLang="zh-CN" sz="2800" dirty="0">
                <a:latin typeface="华文新魏" panose="02010800040101010101" pitchFamily="2" charset="-122"/>
                <a:ea typeface="华文新魏" panose="02010800040101010101" pitchFamily="2" charset="-122"/>
              </a:rPr>
              <a:t>CEO</a:t>
            </a:r>
            <a:r>
              <a:rPr lang="zh-CN" altLang="en-US" sz="2800" dirty="0">
                <a:latin typeface="华文新魏" panose="02010800040101010101" pitchFamily="2" charset="-122"/>
                <a:ea typeface="华文新魏" panose="02010800040101010101" pitchFamily="2" charset="-122"/>
                <a:hlinkClick r:id="rId4"/>
              </a:rPr>
              <a:t>安迪</a:t>
            </a:r>
            <a:r>
              <a:rPr lang="en-US" altLang="zh-CN" sz="2800" dirty="0">
                <a:latin typeface="华文新魏" panose="02010800040101010101" pitchFamily="2" charset="-122"/>
                <a:ea typeface="华文新魏" panose="02010800040101010101" pitchFamily="2" charset="-122"/>
                <a:hlinkClick r:id="rId4"/>
              </a:rPr>
              <a:t>·</a:t>
            </a:r>
            <a:r>
              <a:rPr lang="zh-CN" altLang="en-US" sz="2800" dirty="0">
                <a:latin typeface="华文新魏" panose="02010800040101010101" pitchFamily="2" charset="-122"/>
                <a:ea typeface="华文新魏" panose="02010800040101010101" pitchFamily="2" charset="-122"/>
                <a:hlinkClick r:id="rId4"/>
              </a:rPr>
              <a:t>格鲁夫</a:t>
            </a:r>
            <a:endParaRPr lang="en-US" altLang="zh-CN" sz="2800" dirty="0">
              <a:latin typeface="华文新魏" panose="02010800040101010101" pitchFamily="2" charset="-122"/>
              <a:ea typeface="华文新魏" panose="02010800040101010101" pitchFamily="2" charset="-122"/>
            </a:endParaRPr>
          </a:p>
          <a:p>
            <a:pPr marL="763588" lvl="1" indent="-363538">
              <a:lnSpc>
                <a:spcPct val="100000"/>
              </a:lnSpc>
              <a:defRPr/>
            </a:pPr>
            <a:r>
              <a:rPr lang="zh-CN" altLang="en-US" sz="2800" dirty="0">
                <a:latin typeface="华文新魏" panose="02010800040101010101" pitchFamily="2" charset="-122"/>
                <a:ea typeface="华文新魏" panose="02010800040101010101" pitchFamily="2" charset="-122"/>
              </a:rPr>
              <a:t>比尔</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hlinkClick r:id="rId5"/>
              </a:rPr>
              <a:t>微软</a:t>
            </a:r>
            <a:r>
              <a:rPr lang="zh-CN" altLang="en-US" sz="2800" dirty="0">
                <a:latin typeface="华文新魏" panose="02010800040101010101" pitchFamily="2" charset="-122"/>
                <a:ea typeface="华文新魏" panose="02010800040101010101" pitchFamily="2" charset="-122"/>
              </a:rPr>
              <a:t>前任</a:t>
            </a:r>
            <a:r>
              <a:rPr lang="en-US" altLang="zh-CN" sz="2800" dirty="0">
                <a:latin typeface="华文新魏" panose="02010800040101010101" pitchFamily="2" charset="-122"/>
                <a:ea typeface="华文新魏" panose="02010800040101010101" pitchFamily="2" charset="-122"/>
              </a:rPr>
              <a:t>CEO</a:t>
            </a:r>
            <a:r>
              <a:rPr lang="zh-CN" altLang="en-US" sz="2800" dirty="0">
                <a:latin typeface="华文新魏" panose="02010800040101010101" pitchFamily="2" charset="-122"/>
                <a:ea typeface="华文新魏" panose="02010800040101010101" pitchFamily="2" charset="-122"/>
                <a:hlinkClick r:id="rId6"/>
              </a:rPr>
              <a:t>比尔</a:t>
            </a:r>
            <a:r>
              <a:rPr lang="en-US" altLang="zh-CN" sz="2800" dirty="0">
                <a:latin typeface="华文新魏" panose="02010800040101010101" pitchFamily="2" charset="-122"/>
                <a:ea typeface="华文新魏" panose="02010800040101010101" pitchFamily="2" charset="-122"/>
                <a:hlinkClick r:id="rId6"/>
              </a:rPr>
              <a:t>·</a:t>
            </a:r>
            <a:r>
              <a:rPr lang="zh-CN" altLang="en-US" sz="2800" dirty="0">
                <a:latin typeface="华文新魏" panose="02010800040101010101" pitchFamily="2" charset="-122"/>
                <a:ea typeface="华文新魏" panose="02010800040101010101" pitchFamily="2" charset="-122"/>
                <a:hlinkClick r:id="rId6"/>
              </a:rPr>
              <a:t>盖茨</a:t>
            </a:r>
            <a:endParaRPr lang="en-US" altLang="zh-CN" sz="2800" dirty="0">
              <a:latin typeface="华文新魏" panose="02010800040101010101" pitchFamily="2" charset="-122"/>
              <a:ea typeface="华文新魏" panose="02010800040101010101" pitchFamily="2" charset="-122"/>
            </a:endParaRPr>
          </a:p>
          <a:p>
            <a:pPr marL="363538" indent="-363538">
              <a:lnSpc>
                <a:spcPct val="100000"/>
              </a:lnSpc>
              <a:buSzTx/>
              <a:defRPr/>
            </a:pPr>
            <a:endParaRPr lang="en-US" altLang="zh-CN" sz="3200" dirty="0">
              <a:latin typeface="华文新魏" panose="02010800040101010101" pitchFamily="2" charset="-122"/>
              <a:ea typeface="华文新魏" panose="02010800040101010101" pitchFamily="2" charset="-122"/>
            </a:endParaRPr>
          </a:p>
        </p:txBody>
      </p:sp>
      <p:pic>
        <p:nvPicPr>
          <p:cNvPr id="31748"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3259138"/>
            <a:ext cx="41338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矩形 3"/>
          <p:cNvSpPr>
            <a:spLocks noChangeArrowheads="1"/>
          </p:cNvSpPr>
          <p:nvPr/>
        </p:nvSpPr>
        <p:spPr bwMode="auto">
          <a:xfrm>
            <a:off x="323850" y="3259138"/>
            <a:ext cx="4535488"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n"/>
            </a:pPr>
            <a:r>
              <a:rPr lang="zh-CN" altLang="en-US" sz="3200">
                <a:latin typeface="华文新魏" panose="02010800040101010101" pitchFamily="2" charset="-122"/>
                <a:ea typeface="华文新魏" panose="02010800040101010101" pitchFamily="2" charset="-122"/>
              </a:rPr>
              <a:t>硬件提高的性能，很快被软件消耗掉了</a:t>
            </a:r>
            <a:endParaRPr lang="en-US" altLang="zh-CN" sz="3200">
              <a:latin typeface="华文新魏" panose="02010800040101010101" pitchFamily="2" charset="-122"/>
              <a:ea typeface="华文新魏" panose="02010800040101010101" pitchFamily="2" charset="-122"/>
            </a:endParaRPr>
          </a:p>
          <a:p>
            <a:pPr>
              <a:buFont typeface="Wingdings" panose="05000000000000000000" pitchFamily="2" charset="2"/>
              <a:buChar char="n"/>
            </a:pPr>
            <a:r>
              <a:rPr lang="zh-CN" altLang="zh-CN" sz="2800">
                <a:latin typeface="华文新魏" panose="02010800040101010101" pitchFamily="2" charset="-122"/>
                <a:ea typeface="华文新魏" panose="02010800040101010101" pitchFamily="2" charset="-122"/>
              </a:rPr>
              <a:t>英特尔处理器的处理速度每</a:t>
            </a:r>
            <a:r>
              <a:rPr lang="en-US" altLang="zh-CN" sz="2800">
                <a:latin typeface="华文新魏" panose="02010800040101010101" pitchFamily="2" charset="-122"/>
                <a:ea typeface="华文新魏" panose="02010800040101010101" pitchFamily="2" charset="-122"/>
              </a:rPr>
              <a:t>18</a:t>
            </a:r>
            <a:r>
              <a:rPr lang="zh-CN" altLang="zh-CN" sz="2800">
                <a:latin typeface="华文新魏" panose="02010800040101010101" pitchFamily="2" charset="-122"/>
                <a:ea typeface="华文新魏" panose="02010800040101010101" pitchFamily="2" charset="-122"/>
              </a:rPr>
              <a:t>个月翻一番，内存和硬盘的容量</a:t>
            </a:r>
            <a:r>
              <a:rPr lang="zh-CN" altLang="en-US" sz="2800">
                <a:latin typeface="华文新魏" panose="02010800040101010101" pitchFamily="2" charset="-122"/>
                <a:ea typeface="华文新魏" panose="02010800040101010101" pitchFamily="2" charset="-122"/>
              </a:rPr>
              <a:t>快速</a:t>
            </a:r>
            <a:r>
              <a:rPr lang="zh-CN" altLang="zh-CN" sz="2800">
                <a:latin typeface="华文新魏" panose="02010800040101010101" pitchFamily="2" charset="-122"/>
                <a:ea typeface="华文新魏" panose="02010800040101010101" pitchFamily="2" charset="-122"/>
              </a:rPr>
              <a:t>增长</a:t>
            </a:r>
            <a:r>
              <a:rPr lang="zh-CN" altLang="en-US" sz="2800">
                <a:latin typeface="华文新魏" panose="02010800040101010101" pitchFamily="2" charset="-122"/>
                <a:ea typeface="华文新魏" panose="02010800040101010101" pitchFamily="2" charset="-122"/>
              </a:rPr>
              <a:t>，但</a:t>
            </a:r>
            <a:r>
              <a:rPr lang="zh-CN" altLang="zh-CN" sz="2800">
                <a:latin typeface="华文新魏" panose="02010800040101010101" pitchFamily="2" charset="-122"/>
                <a:ea typeface="华文新魏" panose="02010800040101010101" pitchFamily="2" charset="-122"/>
              </a:rPr>
              <a:t>操作系统等应用软件越做越大，也越来越慢</a:t>
            </a:r>
            <a:endParaRPr lang="en-US" altLang="zh-CN" sz="2800">
              <a:latin typeface="华文新魏" panose="02010800040101010101" pitchFamily="2" charset="-122"/>
              <a:ea typeface="华文新魏" panose="020108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bwMode="auto">
          <a:xfrm>
            <a:off x="251520" y="21142"/>
            <a:ext cx="6624637"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安迪——比尔定律</a:t>
            </a:r>
            <a:endParaRPr lang="zh-CN" altLang="en-US" dirty="0">
              <a:solidFill>
                <a:srgbClr val="A50021"/>
              </a:solidFill>
            </a:endParaRPr>
          </a:p>
        </p:txBody>
      </p:sp>
      <p:sp>
        <p:nvSpPr>
          <p:cNvPr id="33795" name="内容占位符 2"/>
          <p:cNvSpPr>
            <a:spLocks noGrp="1" noChangeArrowheads="1"/>
          </p:cNvSpPr>
          <p:nvPr>
            <p:ph idx="1"/>
          </p:nvPr>
        </p:nvSpPr>
        <p:spPr bwMode="auto">
          <a:xfrm>
            <a:off x="-66675" y="981075"/>
            <a:ext cx="8815388" cy="504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buSzTx/>
            </a:pPr>
            <a:r>
              <a:rPr lang="zh-CN" altLang="zh-CN" sz="3200">
                <a:latin typeface="华文新魏" panose="02010800040101010101" pitchFamily="2" charset="-122"/>
                <a:ea typeface="华文新魏" panose="02010800040101010101" pitchFamily="2" charset="-122"/>
              </a:rPr>
              <a:t>在</a:t>
            </a:r>
            <a:r>
              <a:rPr lang="en-US" altLang="zh-CN" sz="3200">
                <a:latin typeface="华文新魏" panose="02010800040101010101" pitchFamily="2" charset="-122"/>
                <a:ea typeface="华文新魏" panose="02010800040101010101" pitchFamily="2" charset="-122"/>
              </a:rPr>
              <a:t>IT</a:t>
            </a:r>
            <a:r>
              <a:rPr lang="zh-CN" altLang="zh-CN" sz="3200">
                <a:latin typeface="华文新魏" panose="02010800040101010101" pitchFamily="2" charset="-122"/>
                <a:ea typeface="华文新魏" panose="02010800040101010101" pitchFamily="2" charset="-122"/>
              </a:rPr>
              <a:t>领域，各个硬件厂商恰恰是靠软件开发商</a:t>
            </a:r>
            <a:r>
              <a:rPr lang="zh-CN" altLang="en-US" sz="3200">
                <a:latin typeface="华文新魏" panose="02010800040101010101" pitchFamily="2" charset="-122"/>
                <a:ea typeface="华文新魏" panose="02010800040101010101" pitchFamily="2" charset="-122"/>
              </a:rPr>
              <a:t>耗光</a:t>
            </a:r>
            <a:r>
              <a:rPr lang="zh-CN" altLang="zh-CN" sz="3200">
                <a:latin typeface="华文新魏" panose="02010800040101010101" pitchFamily="2" charset="-122"/>
                <a:ea typeface="华文新魏" panose="02010800040101010101" pitchFamily="2" charset="-122"/>
              </a:rPr>
              <a:t>硬件资源得以生存的</a:t>
            </a:r>
            <a:endParaRPr lang="en-US" altLang="zh-CN" sz="3200">
              <a:latin typeface="华文新魏" panose="02010800040101010101" pitchFamily="2" charset="-122"/>
              <a:ea typeface="华文新魏" panose="02010800040101010101" pitchFamily="2" charset="-122"/>
            </a:endParaRPr>
          </a:p>
          <a:p>
            <a:pPr marL="633413" lvl="1" indent="-269875">
              <a:lnSpc>
                <a:spcPct val="100000"/>
              </a:lnSpc>
              <a:buClr>
                <a:srgbClr val="F79646"/>
              </a:buClr>
            </a:pPr>
            <a:r>
              <a:rPr lang="zh-CN" altLang="zh-CN" sz="2800">
                <a:latin typeface="华文新魏" panose="02010800040101010101" pitchFamily="2" charset="-122"/>
                <a:ea typeface="华文新魏" panose="02010800040101010101" pitchFamily="2" charset="-122"/>
              </a:rPr>
              <a:t>到</a:t>
            </a:r>
            <a:r>
              <a:rPr lang="en-US" altLang="zh-CN" sz="2800">
                <a:latin typeface="华文新魏" panose="02010800040101010101" pitchFamily="2" charset="-122"/>
                <a:ea typeface="华文新魏" panose="02010800040101010101" pitchFamily="2" charset="-122"/>
              </a:rPr>
              <a:t>2005</a:t>
            </a:r>
            <a:r>
              <a:rPr lang="zh-CN" altLang="zh-CN" sz="2800">
                <a:latin typeface="华文新魏" panose="02010800040101010101" pitchFamily="2" charset="-122"/>
                <a:ea typeface="华文新魏" panose="02010800040101010101" pitchFamily="2" charset="-122"/>
              </a:rPr>
              <a:t>上半年，因微软新的操作系统</a:t>
            </a:r>
            <a:r>
              <a:rPr lang="en-US" altLang="zh-CN" sz="2800">
                <a:latin typeface="华文新魏" panose="02010800040101010101" pitchFamily="2" charset="-122"/>
                <a:ea typeface="华文新魏" panose="02010800040101010101" pitchFamily="2" charset="-122"/>
              </a:rPr>
              <a:t>Vista</a:t>
            </a:r>
            <a:r>
              <a:rPr lang="zh-CN" altLang="zh-CN" sz="2800">
                <a:latin typeface="华文新魏" panose="02010800040101010101" pitchFamily="2" charset="-122"/>
                <a:ea typeface="华文新魏" panose="02010800040101010101" pitchFamily="2" charset="-122"/>
              </a:rPr>
              <a:t>迟迟不能面市，英特尔</a:t>
            </a:r>
            <a:r>
              <a:rPr lang="zh-CN" altLang="en-US" sz="2800">
                <a:latin typeface="华文新魏" panose="02010800040101010101" pitchFamily="2" charset="-122"/>
                <a:ea typeface="华文新魏" panose="02010800040101010101" pitchFamily="2" charset="-122"/>
              </a:rPr>
              <a:t>、</a:t>
            </a:r>
            <a:r>
              <a:rPr lang="zh-CN" altLang="zh-CN" sz="2800">
                <a:latin typeface="华文新魏" panose="02010800040101010101" pitchFamily="2" charset="-122"/>
                <a:ea typeface="华文新魏" panose="02010800040101010101" pitchFamily="2" charset="-122"/>
              </a:rPr>
              <a:t>惠普、戴尔等整机厂商，再到</a:t>
            </a:r>
            <a:r>
              <a:rPr lang="en-US" altLang="zh-CN" sz="2800">
                <a:latin typeface="华文新魏" panose="02010800040101010101" pitchFamily="2" charset="-122"/>
                <a:ea typeface="华文新魏" panose="02010800040101010101" pitchFamily="2" charset="-122"/>
              </a:rPr>
              <a:t>Marvell</a:t>
            </a:r>
            <a:r>
              <a:rPr lang="zh-CN" altLang="zh-CN" sz="2800">
                <a:latin typeface="华文新魏" panose="02010800040101010101" pitchFamily="2" charset="-122"/>
                <a:ea typeface="华文新魏" panose="02010800040101010101" pitchFamily="2" charset="-122"/>
              </a:rPr>
              <a:t>和</a:t>
            </a:r>
            <a:r>
              <a:rPr lang="en-US" altLang="zh-CN" sz="2800">
                <a:latin typeface="华文新魏" panose="02010800040101010101" pitchFamily="2" charset="-122"/>
                <a:ea typeface="华文新魏" panose="02010800040101010101" pitchFamily="2" charset="-122"/>
              </a:rPr>
              <a:t>Seagate</a:t>
            </a:r>
            <a:r>
              <a:rPr lang="zh-CN" altLang="zh-CN" sz="2800">
                <a:latin typeface="华文新魏" panose="02010800040101010101" pitchFamily="2" charset="-122"/>
                <a:ea typeface="华文新魏" panose="02010800040101010101" pitchFamily="2" charset="-122"/>
              </a:rPr>
              <a:t>等外设厂商，全部销售都受到很大的影响，因为用户没有更新计算机的需求</a:t>
            </a:r>
            <a:endParaRPr lang="en-US" altLang="zh-CN" sz="2800">
              <a:latin typeface="华文新魏" panose="02010800040101010101" pitchFamily="2" charset="-122"/>
              <a:ea typeface="华文新魏" panose="02010800040101010101" pitchFamily="2" charset="-122"/>
            </a:endParaRPr>
          </a:p>
          <a:p>
            <a:pPr marL="633413" lvl="1" indent="-269875">
              <a:lnSpc>
                <a:spcPct val="100000"/>
              </a:lnSpc>
              <a:buClr>
                <a:srgbClr val="F79646"/>
              </a:buClr>
            </a:pPr>
            <a:r>
              <a:rPr lang="en-US" altLang="zh-CN" sz="2800">
                <a:latin typeface="华文新魏" panose="02010800040101010101" pitchFamily="2" charset="-122"/>
                <a:ea typeface="华文新魏" panose="02010800040101010101" pitchFamily="2" charset="-122"/>
              </a:rPr>
              <a:t>2005</a:t>
            </a:r>
            <a:r>
              <a:rPr lang="zh-CN" altLang="zh-CN" sz="2800">
                <a:latin typeface="华文新魏" panose="02010800040101010101" pitchFamily="2" charset="-122"/>
                <a:ea typeface="华文新魏" panose="02010800040101010101" pitchFamily="2" charset="-122"/>
              </a:rPr>
              <a:t>年底，微软千呼万唤始出来的</a:t>
            </a:r>
            <a:r>
              <a:rPr lang="en-US" altLang="zh-CN" sz="2800">
                <a:latin typeface="华文新魏" panose="02010800040101010101" pitchFamily="2" charset="-122"/>
                <a:ea typeface="华文新魏" panose="02010800040101010101" pitchFamily="2" charset="-122"/>
              </a:rPr>
              <a:t>Vista</a:t>
            </a:r>
            <a:r>
              <a:rPr lang="zh-CN" altLang="zh-CN" sz="2800">
                <a:latin typeface="华文新魏" panose="02010800040101010101" pitchFamily="2" charset="-122"/>
                <a:ea typeface="华文新魏" panose="02010800040101010101" pitchFamily="2" charset="-122"/>
              </a:rPr>
              <a:t>终于上市，微软的业绩和股票马上得到提升，萧条一年多的英特尔也扭转</a:t>
            </a:r>
            <a:r>
              <a:rPr lang="zh-CN" altLang="en-US" sz="2800">
                <a:latin typeface="华文新魏" panose="02010800040101010101" pitchFamily="2" charset="-122"/>
                <a:ea typeface="华文新魏" panose="02010800040101010101" pitchFamily="2" charset="-122"/>
              </a:rPr>
              <a:t>了</a:t>
            </a:r>
            <a:r>
              <a:rPr lang="zh-CN" altLang="zh-CN" sz="2800">
                <a:latin typeface="华文新魏" panose="02010800040101010101" pitchFamily="2" charset="-122"/>
                <a:ea typeface="华文新魏" panose="02010800040101010101" pitchFamily="2" charset="-122"/>
              </a:rPr>
              <a:t>颓势</a:t>
            </a:r>
            <a:r>
              <a:rPr lang="zh-CN" altLang="en-US" sz="2800">
                <a:latin typeface="华文新魏" panose="02010800040101010101" pitchFamily="2" charset="-122"/>
                <a:ea typeface="华文新魏" panose="02010800040101010101" pitchFamily="2" charset="-122"/>
              </a:rPr>
              <a:t>，</a:t>
            </a:r>
            <a:r>
              <a:rPr lang="zh-CN" altLang="zh-CN" sz="2800">
                <a:latin typeface="华文新魏" panose="02010800040101010101" pitchFamily="2" charset="-122"/>
                <a:ea typeface="华文新魏" panose="02010800040101010101" pitchFamily="2" charset="-122"/>
              </a:rPr>
              <a:t>惠普和戴尔也同时得到增长</a:t>
            </a:r>
            <a:r>
              <a:rPr lang="zh-CN" altLang="en-US" sz="2800">
                <a:latin typeface="华文新魏" panose="02010800040101010101" pitchFamily="2" charset="-122"/>
                <a:ea typeface="华文新魏" panose="02010800040101010101" pitchFamily="2" charset="-122"/>
              </a:rPr>
              <a:t>。</a:t>
            </a:r>
            <a:r>
              <a:rPr lang="zh-CN" altLang="zh-CN" sz="2800">
                <a:latin typeface="华文新魏" panose="02010800040101010101" pitchFamily="2" charset="-122"/>
                <a:ea typeface="华文新魏" panose="02010800040101010101" pitchFamily="2" charset="-122"/>
              </a:rPr>
              <a:t>接下来，又轮到硬盘、内存和其他计算机芯片的厂商开始复苏</a:t>
            </a:r>
            <a:endParaRPr lang="en-US" altLang="zh-CN" sz="2800">
              <a:latin typeface="华文新魏" panose="02010800040101010101" pitchFamily="2" charset="-122"/>
              <a:ea typeface="华文新魏" panose="02010800040101010101" pitchFamily="2" charset="-122"/>
            </a:endParaRPr>
          </a:p>
          <a:p>
            <a:pPr marL="633413" lvl="1" indent="-269875">
              <a:lnSpc>
                <a:spcPct val="100000"/>
              </a:lnSpc>
              <a:buClr>
                <a:srgbClr val="F79646"/>
              </a:buClr>
            </a:pPr>
            <a:r>
              <a:rPr lang="en-US" altLang="zh-CN" sz="2800">
                <a:latin typeface="华文新魏" panose="02010800040101010101" pitchFamily="2" charset="-122"/>
                <a:ea typeface="华文新魏" panose="02010800040101010101" pitchFamily="2" charset="-122"/>
              </a:rPr>
              <a:t>Vista</a:t>
            </a:r>
            <a:r>
              <a:rPr lang="zh-CN" altLang="zh-CN" sz="2800">
                <a:latin typeface="华文新魏" panose="02010800040101010101" pitchFamily="2" charset="-122"/>
                <a:ea typeface="华文新魏" panose="02010800040101010101" pitchFamily="2" charset="-122"/>
              </a:rPr>
              <a:t>相比前一个版本</a:t>
            </a:r>
            <a:r>
              <a:rPr lang="en-US" altLang="zh-CN" sz="2800">
                <a:latin typeface="华文新魏" panose="02010800040101010101" pitchFamily="2" charset="-122"/>
                <a:ea typeface="华文新魏" panose="02010800040101010101" pitchFamily="2" charset="-122"/>
              </a:rPr>
              <a:t>XP</a:t>
            </a:r>
            <a:r>
              <a:rPr lang="zh-CN"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仅</a:t>
            </a:r>
            <a:r>
              <a:rPr lang="zh-CN" altLang="zh-CN" sz="2800">
                <a:latin typeface="华文新魏" panose="02010800040101010101" pitchFamily="2" charset="-122"/>
                <a:ea typeface="华文新魏" panose="02010800040101010101" pitchFamily="2" charset="-122"/>
              </a:rPr>
              <a:t>多提供了</a:t>
            </a:r>
            <a:r>
              <a:rPr lang="en-US" altLang="zh-CN" sz="2800">
                <a:latin typeface="华文新魏" panose="02010800040101010101" pitchFamily="2" charset="-122"/>
                <a:ea typeface="华文新魏" panose="02010800040101010101" pitchFamily="2" charset="-122"/>
              </a:rPr>
              <a:t>20%</a:t>
            </a:r>
            <a:r>
              <a:rPr lang="zh-CN" altLang="zh-CN" sz="2800">
                <a:latin typeface="华文新魏" panose="02010800040101010101" pitchFamily="2" charset="-122"/>
                <a:ea typeface="华文新魏" panose="02010800040101010101" pitchFamily="2" charset="-122"/>
              </a:rPr>
              <a:t>的功能</a:t>
            </a:r>
            <a:endParaRPr lang="en-US" altLang="zh-CN" sz="2800">
              <a:latin typeface="华文新魏" panose="02010800040101010101" pitchFamily="2" charset="-122"/>
              <a:ea typeface="华文新魏" panose="020108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sz="quarter"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73050" indent="-273050">
              <a:buSzTx/>
            </a:pPr>
            <a:r>
              <a:rPr lang="zh-CN" altLang="en-US" dirty="0"/>
              <a:t>性能提升主要手段</a:t>
            </a:r>
          </a:p>
          <a:p>
            <a:pPr marL="547688" lvl="1" indent="-273050">
              <a:buClr>
                <a:srgbClr val="F79646"/>
              </a:buClr>
            </a:pPr>
            <a:r>
              <a:rPr lang="zh-CN" altLang="en-US" dirty="0"/>
              <a:t>提升工作主频： </a:t>
            </a:r>
            <a:r>
              <a:rPr lang="en-US" altLang="zh-CN" dirty="0">
                <a:solidFill>
                  <a:schemeClr val="hlink"/>
                </a:solidFill>
              </a:rPr>
              <a:t>KHz</a:t>
            </a:r>
            <a:r>
              <a:rPr lang="en-US" altLang="zh-CN" dirty="0"/>
              <a:t> </a:t>
            </a:r>
            <a:r>
              <a:rPr lang="zh-CN" altLang="en-US" dirty="0"/>
              <a:t>增长到 </a:t>
            </a:r>
            <a:r>
              <a:rPr lang="en-US" altLang="zh-CN" dirty="0">
                <a:solidFill>
                  <a:schemeClr val="hlink"/>
                </a:solidFill>
              </a:rPr>
              <a:t>GHz</a:t>
            </a:r>
          </a:p>
          <a:p>
            <a:pPr lvl="2"/>
            <a:r>
              <a:rPr lang="zh-CN" altLang="en-US" sz="2000" dirty="0"/>
              <a:t>生产工艺不断进步带来的提升</a:t>
            </a:r>
          </a:p>
          <a:p>
            <a:pPr lvl="2"/>
            <a:r>
              <a:rPr lang="zh-CN" altLang="en-US" sz="2000" dirty="0"/>
              <a:t>流水线级数的不断增加，流水线深度由几级增加到</a:t>
            </a:r>
            <a:r>
              <a:rPr lang="en-US" altLang="zh-CN" sz="2000" dirty="0"/>
              <a:t>20</a:t>
            </a:r>
            <a:r>
              <a:rPr lang="zh-CN" altLang="en-US" sz="2000" dirty="0"/>
              <a:t>级以上</a:t>
            </a:r>
          </a:p>
          <a:p>
            <a:pPr marL="547688" lvl="1" indent="-273050">
              <a:buClr>
                <a:srgbClr val="F79646"/>
              </a:buClr>
            </a:pPr>
            <a:r>
              <a:rPr lang="zh-CN" altLang="en-US" dirty="0"/>
              <a:t>发掘指令级并行（</a:t>
            </a:r>
            <a:r>
              <a:rPr lang="en-US" altLang="zh-CN" dirty="0"/>
              <a:t>ILP</a:t>
            </a:r>
            <a:r>
              <a:rPr lang="zh-CN" altLang="en-US" dirty="0"/>
              <a:t>）</a:t>
            </a:r>
          </a:p>
        </p:txBody>
      </p:sp>
      <p:cxnSp>
        <p:nvCxnSpPr>
          <p:cNvPr id="4" name="直接连接符 3">
            <a:extLst>
              <a:ext uri="{FF2B5EF4-FFF2-40B4-BE49-F238E27FC236}">
                <a16:creationId xmlns:a16="http://schemas.microsoft.com/office/drawing/2014/main" id="{99A2BA8F-BDFD-482C-8301-77BA845C47D4}"/>
              </a:ext>
            </a:extLst>
          </p:cNvPr>
          <p:cNvCxnSpPr/>
          <p:nvPr/>
        </p:nvCxnSpPr>
        <p:spPr>
          <a:xfrm>
            <a:off x="1403350" y="2563813"/>
            <a:ext cx="2592388"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CDDA88D-C71A-4852-899F-D7D874C6CC5C}"/>
              </a:ext>
            </a:extLst>
          </p:cNvPr>
          <p:cNvSpPr>
            <a:spLocks noChangeArrowheads="1"/>
          </p:cNvSpPr>
          <p:nvPr/>
        </p:nvSpPr>
        <p:spPr bwMode="auto">
          <a:xfrm>
            <a:off x="1643063" y="4381500"/>
            <a:ext cx="5286375" cy="584200"/>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blurRad="63500" dist="20000" dir="5400000" rotWithShape="0">
              <a:srgbClr val="000000">
                <a:alpha val="37999"/>
              </a:srgbClr>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200" b="1">
                <a:solidFill>
                  <a:srgbClr val="000000"/>
                </a:solidFill>
                <a:latin typeface="华文新魏" panose="02010800040101010101" pitchFamily="2" charset="-122"/>
                <a:ea typeface="华文新魏" panose="02010800040101010101" pitchFamily="2" charset="-122"/>
              </a:rPr>
              <a:t>处理器性能 </a:t>
            </a:r>
            <a:r>
              <a:rPr lang="en-US" altLang="zh-CN" sz="3200" b="1">
                <a:solidFill>
                  <a:srgbClr val="000000"/>
                </a:solidFill>
                <a:latin typeface="华文新魏" panose="02010800040101010101" pitchFamily="2" charset="-122"/>
                <a:ea typeface="华文新魏" panose="02010800040101010101" pitchFamily="2" charset="-122"/>
              </a:rPr>
              <a:t>= </a:t>
            </a:r>
            <a:r>
              <a:rPr lang="zh-CN" altLang="en-US" sz="3200" b="1">
                <a:solidFill>
                  <a:srgbClr val="000000"/>
                </a:solidFill>
                <a:latin typeface="华文新魏" panose="02010800040101010101" pitchFamily="2" charset="-122"/>
                <a:ea typeface="华文新魏" panose="02010800040101010101" pitchFamily="2" charset="-122"/>
              </a:rPr>
              <a:t>主频 </a:t>
            </a:r>
            <a:r>
              <a:rPr lang="en-US" altLang="zh-CN" sz="3200" b="1">
                <a:solidFill>
                  <a:srgbClr val="000000"/>
                </a:solidFill>
                <a:latin typeface="华文新魏" panose="02010800040101010101" pitchFamily="2" charset="-122"/>
                <a:ea typeface="华文新魏" panose="02010800040101010101" pitchFamily="2" charset="-122"/>
              </a:rPr>
              <a:t>x IPC</a:t>
            </a:r>
            <a:endParaRPr lang="zh-CN" altLang="en-US" sz="3200" b="1">
              <a:solidFill>
                <a:srgbClr val="000000"/>
              </a:solidFill>
              <a:latin typeface="华文新魏" panose="02010800040101010101" pitchFamily="2" charset="-122"/>
              <a:ea typeface="华文新魏" panose="02010800040101010101" pitchFamily="2" charset="-122"/>
            </a:endParaRPr>
          </a:p>
        </p:txBody>
      </p:sp>
      <p:grpSp>
        <p:nvGrpSpPr>
          <p:cNvPr id="2" name="组合 6"/>
          <p:cNvGrpSpPr>
            <a:grpSpLocks/>
          </p:cNvGrpSpPr>
          <p:nvPr/>
        </p:nvGrpSpPr>
        <p:grpSpPr bwMode="auto">
          <a:xfrm>
            <a:off x="3857625" y="4786313"/>
            <a:ext cx="4572000" cy="1339850"/>
            <a:chOff x="1292430" y="4282144"/>
            <a:chExt cx="4142993" cy="1227927"/>
          </a:xfrm>
        </p:grpSpPr>
        <p:sp>
          <p:nvSpPr>
            <p:cNvPr id="7" name="AutoShape 6">
              <a:extLst>
                <a:ext uri="{FF2B5EF4-FFF2-40B4-BE49-F238E27FC236}">
                  <a16:creationId xmlns:a16="http://schemas.microsoft.com/office/drawing/2014/main" id="{63E9962F-183F-4E55-B72D-FF1FB47DB06C}"/>
                </a:ext>
              </a:extLst>
            </p:cNvPr>
            <p:cNvSpPr>
              <a:spLocks noChangeArrowheads="1"/>
            </p:cNvSpPr>
            <p:nvPr/>
          </p:nvSpPr>
          <p:spPr bwMode="auto">
            <a:xfrm>
              <a:off x="1292430" y="4709882"/>
              <a:ext cx="4142993" cy="800189"/>
            </a:xfrm>
            <a:prstGeom prst="roundRect">
              <a:avLst>
                <a:gd name="adj" fmla="val 16667"/>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63500" dist="20000" dir="5400000" rotWithShape="0">
                <a:srgbClr val="000000">
                  <a:alpha val="37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800" b="1">
                  <a:solidFill>
                    <a:srgbClr val="000000"/>
                  </a:solidFill>
                  <a:latin typeface="Calibri" panose="020F0502020204030204" pitchFamily="34" charset="0"/>
                </a:rPr>
                <a:t>Instruction Per Clock</a:t>
              </a:r>
            </a:p>
            <a:p>
              <a:pPr algn="ctr">
                <a:defRPr/>
              </a:pPr>
              <a:r>
                <a:rPr lang="zh-CN" altLang="en-US" sz="2600" b="1">
                  <a:solidFill>
                    <a:srgbClr val="000000"/>
                  </a:solidFill>
                  <a:latin typeface="华文新魏" panose="02010800040101010101" pitchFamily="2" charset="-122"/>
                  <a:ea typeface="华文新魏" panose="02010800040101010101" pitchFamily="2" charset="-122"/>
                </a:rPr>
                <a:t>每个时钟周期内执行的指令数</a:t>
              </a:r>
              <a:endParaRPr lang="en-US" altLang="zh-CN" sz="2600" b="1">
                <a:solidFill>
                  <a:srgbClr val="000000"/>
                </a:solidFill>
                <a:latin typeface="华文新魏" panose="02010800040101010101" pitchFamily="2" charset="-122"/>
                <a:ea typeface="华文新魏" panose="02010800040101010101" pitchFamily="2" charset="-122"/>
              </a:endParaRPr>
            </a:p>
          </p:txBody>
        </p:sp>
        <p:sp>
          <p:nvSpPr>
            <p:cNvPr id="8" name="Freeform 4">
              <a:extLst>
                <a:ext uri="{FF2B5EF4-FFF2-40B4-BE49-F238E27FC236}">
                  <a16:creationId xmlns:a16="http://schemas.microsoft.com/office/drawing/2014/main" id="{1F9CFCFD-2F7E-4F40-98B8-0706920159DB}"/>
                </a:ext>
              </a:extLst>
            </p:cNvPr>
            <p:cNvSpPr>
              <a:spLocks/>
            </p:cNvSpPr>
            <p:nvPr/>
          </p:nvSpPr>
          <p:spPr bwMode="gray">
            <a:xfrm rot="-5400000">
              <a:off x="3984501" y="4228354"/>
              <a:ext cx="539764" cy="647343"/>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63500" dist="20000" dir="5400000" rotWithShape="0">
                <a:srgbClr val="000000">
                  <a:alpha val="37999"/>
                </a:srgbClr>
              </a:outerShdw>
            </a:effectLst>
          </p:spPr>
          <p:txBody>
            <a:bodyPr/>
            <a:lstStyle/>
            <a:p>
              <a:pPr>
                <a:defRPr/>
              </a:pPr>
              <a:endParaRPr lang="zh-CN" altLang="en-US"/>
            </a:p>
          </p:txBody>
        </p:sp>
      </p:grpSp>
      <p:sp>
        <p:nvSpPr>
          <p:cNvPr id="35846" name="Rectangle 2"/>
          <p:cNvSpPr>
            <a:spLocks noGrp="1" noChangeArrowheads="1"/>
          </p:cNvSpPr>
          <p:nvPr>
            <p:ph type="title"/>
          </p:nvPr>
        </p:nvSpPr>
        <p:spPr bwMode="auto">
          <a:xfrm>
            <a:off x="195140" y="44624"/>
            <a:ext cx="5210175" cy="5722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单处理器（</a:t>
            </a:r>
            <a:r>
              <a:rPr lang="en-US" altLang="zh-CN" dirty="0">
                <a:solidFill>
                  <a:srgbClr val="A50021"/>
                </a:solidFill>
              </a:rPr>
              <a:t>1971~2002</a:t>
            </a:r>
            <a:r>
              <a:rPr lang="zh-CN" altLang="zh-CN" dirty="0">
                <a:solidFill>
                  <a:srgbClr val="A50021"/>
                </a:solidFill>
              </a:rPr>
              <a:t>）</a:t>
            </a:r>
          </a:p>
        </p:txBody>
      </p:sp>
      <p:grpSp>
        <p:nvGrpSpPr>
          <p:cNvPr id="9" name="Group 13"/>
          <p:cNvGrpSpPr>
            <a:grpSpLocks/>
          </p:cNvGrpSpPr>
          <p:nvPr/>
        </p:nvGrpSpPr>
        <p:grpSpPr bwMode="auto">
          <a:xfrm>
            <a:off x="4194226" y="3059098"/>
            <a:ext cx="4770387" cy="1439876"/>
            <a:chOff x="336" y="2766"/>
            <a:chExt cx="3001" cy="905"/>
          </a:xfrm>
        </p:grpSpPr>
        <p:grpSp>
          <p:nvGrpSpPr>
            <p:cNvPr id="10" name="Group 14"/>
            <p:cNvGrpSpPr>
              <a:grpSpLocks/>
            </p:cNvGrpSpPr>
            <p:nvPr/>
          </p:nvGrpSpPr>
          <p:grpSpPr bwMode="auto">
            <a:xfrm>
              <a:off x="864" y="2766"/>
              <a:ext cx="2473" cy="905"/>
              <a:chOff x="768" y="2400"/>
              <a:chExt cx="2473" cy="905"/>
            </a:xfrm>
          </p:grpSpPr>
          <p:sp>
            <p:nvSpPr>
              <p:cNvPr id="14" name="Line 15"/>
              <p:cNvSpPr>
                <a:spLocks noChangeShapeType="1"/>
              </p:cNvSpPr>
              <p:nvPr/>
            </p:nvSpPr>
            <p:spPr bwMode="auto">
              <a:xfrm>
                <a:off x="768" y="3168"/>
                <a:ext cx="19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STXinwei" charset="-122"/>
                  <a:cs typeface="STXinwei" charset="-122"/>
                </a:endParaRPr>
              </a:p>
            </p:txBody>
          </p:sp>
          <p:sp>
            <p:nvSpPr>
              <p:cNvPr id="15" name="Rectangle 16"/>
              <p:cNvSpPr>
                <a:spLocks noChangeArrowheads="1"/>
              </p:cNvSpPr>
              <p:nvPr/>
            </p:nvSpPr>
            <p:spPr bwMode="auto">
              <a:xfrm>
                <a:off x="2725" y="3016"/>
                <a:ext cx="51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15" tIns="44513" rIns="90615" bIns="44513">
                <a:spAutoFit/>
              </a:bodyP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eaLnBrk="0" hangingPunct="0"/>
                <a:r>
                  <a:rPr lang="en-US" altLang="zh-CN" b="0">
                    <a:latin typeface="+mn-lt"/>
                    <a:ea typeface="STXinwei" charset="-122"/>
                    <a:cs typeface="STXinwei" charset="-122"/>
                  </a:rPr>
                  <a:t>Time</a:t>
                </a:r>
              </a:p>
            </p:txBody>
          </p:sp>
          <p:grpSp>
            <p:nvGrpSpPr>
              <p:cNvPr id="16" name="Group 17"/>
              <p:cNvGrpSpPr>
                <a:grpSpLocks/>
              </p:cNvGrpSpPr>
              <p:nvPr/>
            </p:nvGrpSpPr>
            <p:grpSpPr bwMode="auto">
              <a:xfrm>
                <a:off x="768" y="2400"/>
                <a:ext cx="1152" cy="192"/>
                <a:chOff x="768" y="2400"/>
                <a:chExt cx="1152" cy="192"/>
              </a:xfrm>
            </p:grpSpPr>
            <p:sp>
              <p:nvSpPr>
                <p:cNvPr id="25" name="Rectangle 18"/>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26" name="Rectangle 19"/>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27" name="Rectangle 20"/>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nvGrpSpPr>
              <p:cNvPr id="17" name="Group 21"/>
              <p:cNvGrpSpPr>
                <a:grpSpLocks/>
              </p:cNvGrpSpPr>
              <p:nvPr/>
            </p:nvGrpSpPr>
            <p:grpSpPr bwMode="auto">
              <a:xfrm>
                <a:off x="1152" y="2592"/>
                <a:ext cx="1152" cy="192"/>
                <a:chOff x="768" y="2400"/>
                <a:chExt cx="1152" cy="192"/>
              </a:xfrm>
            </p:grpSpPr>
            <p:sp>
              <p:nvSpPr>
                <p:cNvPr id="22" name="Rectangle 22"/>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23" name="Rectangle 23"/>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24" name="Rectangle 24"/>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nvGrpSpPr>
              <p:cNvPr id="18" name="Group 25"/>
              <p:cNvGrpSpPr>
                <a:grpSpLocks/>
              </p:cNvGrpSpPr>
              <p:nvPr/>
            </p:nvGrpSpPr>
            <p:grpSpPr bwMode="auto">
              <a:xfrm>
                <a:off x="1536" y="2784"/>
                <a:ext cx="1152" cy="192"/>
                <a:chOff x="768" y="2400"/>
                <a:chExt cx="1152" cy="192"/>
              </a:xfrm>
            </p:grpSpPr>
            <p:sp>
              <p:nvSpPr>
                <p:cNvPr id="19" name="Rectangle 26"/>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20" name="Rectangle 27"/>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21" name="Rectangle 28"/>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sp>
          <p:nvSpPr>
            <p:cNvPr id="11" name="Rectangle 29"/>
            <p:cNvSpPr>
              <a:spLocks noChangeArrowheads="1"/>
            </p:cNvSpPr>
            <p:nvPr/>
          </p:nvSpPr>
          <p:spPr bwMode="auto">
            <a:xfrm>
              <a:off x="336" y="2784"/>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OP1</a:t>
              </a:r>
            </a:p>
          </p:txBody>
        </p:sp>
        <p:sp>
          <p:nvSpPr>
            <p:cNvPr id="12" name="Rectangle 30"/>
            <p:cNvSpPr>
              <a:spLocks noChangeArrowheads="1"/>
            </p:cNvSpPr>
            <p:nvPr/>
          </p:nvSpPr>
          <p:spPr bwMode="auto">
            <a:xfrm>
              <a:off x="336" y="2976"/>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OP2</a:t>
              </a:r>
            </a:p>
          </p:txBody>
        </p:sp>
        <p:sp>
          <p:nvSpPr>
            <p:cNvPr id="13" name="Rectangle 31"/>
            <p:cNvSpPr>
              <a:spLocks noChangeArrowheads="1"/>
            </p:cNvSpPr>
            <p:nvPr/>
          </p:nvSpPr>
          <p:spPr bwMode="auto">
            <a:xfrm>
              <a:off x="336" y="3168"/>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OP3</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2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62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sz="quarter"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73050" indent="-273050">
              <a:buSzTx/>
            </a:pPr>
            <a:r>
              <a:rPr lang="zh-CN" altLang="en-US" dirty="0"/>
              <a:t>性能提升主要手段</a:t>
            </a:r>
          </a:p>
          <a:p>
            <a:pPr marL="547688" lvl="1" indent="-273050">
              <a:buClr>
                <a:srgbClr val="F79646"/>
              </a:buClr>
            </a:pPr>
            <a:r>
              <a:rPr lang="zh-CN" altLang="en-US" dirty="0"/>
              <a:t>提升工作主频： </a:t>
            </a:r>
            <a:r>
              <a:rPr lang="en-US" altLang="zh-CN" dirty="0">
                <a:solidFill>
                  <a:schemeClr val="hlink"/>
                </a:solidFill>
              </a:rPr>
              <a:t>KHz</a:t>
            </a:r>
            <a:r>
              <a:rPr lang="en-US" altLang="zh-CN" dirty="0"/>
              <a:t> </a:t>
            </a:r>
            <a:r>
              <a:rPr lang="zh-CN" altLang="en-US" dirty="0"/>
              <a:t>增长到 </a:t>
            </a:r>
            <a:r>
              <a:rPr lang="en-US" altLang="zh-CN" dirty="0">
                <a:solidFill>
                  <a:schemeClr val="hlink"/>
                </a:solidFill>
              </a:rPr>
              <a:t>GHz</a:t>
            </a:r>
          </a:p>
          <a:p>
            <a:pPr lvl="2"/>
            <a:r>
              <a:rPr lang="zh-CN" altLang="en-US" sz="2000" dirty="0"/>
              <a:t>生产工艺不断进步带来的提升</a:t>
            </a:r>
          </a:p>
          <a:p>
            <a:pPr lvl="2"/>
            <a:r>
              <a:rPr lang="zh-CN" altLang="en-US" sz="2000" dirty="0"/>
              <a:t>流水线级数的不断增加，流水线深度由几级增加到</a:t>
            </a:r>
            <a:r>
              <a:rPr lang="en-US" altLang="zh-CN" sz="2000" dirty="0"/>
              <a:t>20</a:t>
            </a:r>
            <a:r>
              <a:rPr lang="zh-CN" altLang="en-US" sz="2000" dirty="0"/>
              <a:t>级以上</a:t>
            </a:r>
          </a:p>
          <a:p>
            <a:pPr marL="547688" lvl="1" indent="-273050">
              <a:buClr>
                <a:srgbClr val="F79646"/>
              </a:buClr>
            </a:pPr>
            <a:r>
              <a:rPr lang="zh-CN" altLang="en-US" dirty="0"/>
              <a:t>发掘指令级并行（</a:t>
            </a:r>
            <a:r>
              <a:rPr lang="en-US" altLang="zh-CN" dirty="0"/>
              <a:t>ILP</a:t>
            </a:r>
            <a:r>
              <a:rPr lang="zh-CN" altLang="en-US" dirty="0"/>
              <a:t>）</a:t>
            </a:r>
          </a:p>
          <a:p>
            <a:pPr marL="273050" indent="-273050">
              <a:buSzTx/>
            </a:pPr>
            <a:r>
              <a:rPr lang="zh-CN" altLang="en-US" dirty="0"/>
              <a:t>效果</a:t>
            </a:r>
          </a:p>
          <a:p>
            <a:pPr marL="547688" lvl="1" indent="-273050">
              <a:buClr>
                <a:srgbClr val="F79646"/>
              </a:buClr>
            </a:pPr>
            <a:r>
              <a:rPr lang="zh-CN" altLang="en-US" dirty="0">
                <a:solidFill>
                  <a:srgbClr val="0000CC"/>
                </a:solidFill>
              </a:rPr>
              <a:t>较好地利用了不断增多的晶体管</a:t>
            </a:r>
          </a:p>
          <a:p>
            <a:pPr marL="547688" lvl="1" indent="-273050">
              <a:buClr>
                <a:srgbClr val="F79646"/>
              </a:buClr>
            </a:pPr>
            <a:r>
              <a:rPr lang="zh-CN" altLang="en-US" dirty="0">
                <a:solidFill>
                  <a:srgbClr val="0000CC"/>
                </a:solidFill>
              </a:rPr>
              <a:t>计算性能每两年翻一番，吻合</a:t>
            </a:r>
            <a:r>
              <a:rPr lang="en-US" altLang="zh-CN" dirty="0">
                <a:solidFill>
                  <a:srgbClr val="0000CC"/>
                </a:solidFill>
              </a:rPr>
              <a:t>Moore</a:t>
            </a:r>
            <a:r>
              <a:rPr lang="en-US" altLang="zh-CN" dirty="0">
                <a:solidFill>
                  <a:srgbClr val="0000CC"/>
                </a:solidFill>
                <a:latin typeface="Arial" panose="020B0604020202020204" pitchFamily="34" charset="0"/>
              </a:rPr>
              <a:t>’</a:t>
            </a:r>
            <a:r>
              <a:rPr lang="en-US" altLang="zh-CN" dirty="0">
                <a:solidFill>
                  <a:srgbClr val="0000CC"/>
                </a:solidFill>
              </a:rPr>
              <a:t>s Law</a:t>
            </a:r>
            <a:r>
              <a:rPr lang="zh-CN" altLang="en-US" dirty="0">
                <a:solidFill>
                  <a:srgbClr val="0000CC"/>
                </a:solidFill>
              </a:rPr>
              <a:t>的发展步伐</a:t>
            </a:r>
          </a:p>
        </p:txBody>
      </p:sp>
      <p:sp>
        <p:nvSpPr>
          <p:cNvPr id="37891" name="Rectangle 2"/>
          <p:cNvSpPr>
            <a:spLocks noGrp="1" noChangeArrowheads="1"/>
          </p:cNvSpPr>
          <p:nvPr>
            <p:ph type="title"/>
          </p:nvPr>
        </p:nvSpPr>
        <p:spPr bwMode="auto">
          <a:xfrm>
            <a:off x="272350" y="44624"/>
            <a:ext cx="5210175" cy="549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单处理器（</a:t>
            </a:r>
            <a:r>
              <a:rPr lang="en-US" altLang="zh-CN" dirty="0">
                <a:solidFill>
                  <a:srgbClr val="A50021"/>
                </a:solidFill>
              </a:rPr>
              <a:t>1971~2002</a:t>
            </a:r>
            <a:r>
              <a:rPr lang="zh-CN" altLang="zh-CN" dirty="0">
                <a:solidFill>
                  <a:srgbClr val="A50021"/>
                </a:solidFill>
              </a:rPr>
              <a:t>）</a:t>
            </a:r>
          </a:p>
        </p:txBody>
      </p:sp>
      <p:grpSp>
        <p:nvGrpSpPr>
          <p:cNvPr id="4" name="Group 13"/>
          <p:cNvGrpSpPr>
            <a:grpSpLocks/>
          </p:cNvGrpSpPr>
          <p:nvPr/>
        </p:nvGrpSpPr>
        <p:grpSpPr bwMode="auto">
          <a:xfrm>
            <a:off x="4373613" y="3140968"/>
            <a:ext cx="4770387" cy="1439876"/>
            <a:chOff x="336" y="2766"/>
            <a:chExt cx="3001" cy="905"/>
          </a:xfrm>
        </p:grpSpPr>
        <p:grpSp>
          <p:nvGrpSpPr>
            <p:cNvPr id="5" name="Group 14"/>
            <p:cNvGrpSpPr>
              <a:grpSpLocks/>
            </p:cNvGrpSpPr>
            <p:nvPr/>
          </p:nvGrpSpPr>
          <p:grpSpPr bwMode="auto">
            <a:xfrm>
              <a:off x="864" y="2766"/>
              <a:ext cx="2473" cy="905"/>
              <a:chOff x="768" y="2400"/>
              <a:chExt cx="2473" cy="905"/>
            </a:xfrm>
          </p:grpSpPr>
          <p:sp>
            <p:nvSpPr>
              <p:cNvPr id="9" name="Line 15"/>
              <p:cNvSpPr>
                <a:spLocks noChangeShapeType="1"/>
              </p:cNvSpPr>
              <p:nvPr/>
            </p:nvSpPr>
            <p:spPr bwMode="auto">
              <a:xfrm>
                <a:off x="768" y="3168"/>
                <a:ext cx="19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STXinwei" charset="-122"/>
                  <a:cs typeface="STXinwei" charset="-122"/>
                </a:endParaRPr>
              </a:p>
            </p:txBody>
          </p:sp>
          <p:sp>
            <p:nvSpPr>
              <p:cNvPr id="10" name="Rectangle 16"/>
              <p:cNvSpPr>
                <a:spLocks noChangeArrowheads="1"/>
              </p:cNvSpPr>
              <p:nvPr/>
            </p:nvSpPr>
            <p:spPr bwMode="auto">
              <a:xfrm>
                <a:off x="2725" y="3016"/>
                <a:ext cx="51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15" tIns="44513" rIns="90615" bIns="44513">
                <a:spAutoFit/>
              </a:bodyP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eaLnBrk="0" hangingPunct="0"/>
                <a:r>
                  <a:rPr lang="en-US" altLang="zh-CN" b="0">
                    <a:latin typeface="+mn-lt"/>
                    <a:ea typeface="STXinwei" charset="-122"/>
                    <a:cs typeface="STXinwei" charset="-122"/>
                  </a:rPr>
                  <a:t>Time</a:t>
                </a:r>
              </a:p>
            </p:txBody>
          </p:sp>
          <p:grpSp>
            <p:nvGrpSpPr>
              <p:cNvPr id="11" name="Group 17"/>
              <p:cNvGrpSpPr>
                <a:grpSpLocks/>
              </p:cNvGrpSpPr>
              <p:nvPr/>
            </p:nvGrpSpPr>
            <p:grpSpPr bwMode="auto">
              <a:xfrm>
                <a:off x="768" y="2400"/>
                <a:ext cx="1152" cy="192"/>
                <a:chOff x="768" y="2400"/>
                <a:chExt cx="1152" cy="192"/>
              </a:xfrm>
            </p:grpSpPr>
            <p:sp>
              <p:nvSpPr>
                <p:cNvPr id="20" name="Rectangle 18"/>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21" name="Rectangle 19"/>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22" name="Rectangle 20"/>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nvGrpSpPr>
              <p:cNvPr id="12" name="Group 21"/>
              <p:cNvGrpSpPr>
                <a:grpSpLocks/>
              </p:cNvGrpSpPr>
              <p:nvPr/>
            </p:nvGrpSpPr>
            <p:grpSpPr bwMode="auto">
              <a:xfrm>
                <a:off x="1152" y="2592"/>
                <a:ext cx="1152" cy="192"/>
                <a:chOff x="768" y="2400"/>
                <a:chExt cx="1152" cy="192"/>
              </a:xfrm>
            </p:grpSpPr>
            <p:sp>
              <p:nvSpPr>
                <p:cNvPr id="17" name="Rectangle 22"/>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18" name="Rectangle 23"/>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19" name="Rectangle 24"/>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nvGrpSpPr>
              <p:cNvPr id="13" name="Group 25"/>
              <p:cNvGrpSpPr>
                <a:grpSpLocks/>
              </p:cNvGrpSpPr>
              <p:nvPr/>
            </p:nvGrpSpPr>
            <p:grpSpPr bwMode="auto">
              <a:xfrm>
                <a:off x="1536" y="2784"/>
                <a:ext cx="1152" cy="192"/>
                <a:chOff x="768" y="2400"/>
                <a:chExt cx="1152" cy="192"/>
              </a:xfrm>
            </p:grpSpPr>
            <p:sp>
              <p:nvSpPr>
                <p:cNvPr id="14" name="Rectangle 26"/>
                <p:cNvSpPr>
                  <a:spLocks noChangeArrowheads="1"/>
                </p:cNvSpPr>
                <p:nvPr/>
              </p:nvSpPr>
              <p:spPr bwMode="auto">
                <a:xfrm>
                  <a:off x="768"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A</a:t>
                  </a:r>
                </a:p>
              </p:txBody>
            </p:sp>
            <p:sp>
              <p:nvSpPr>
                <p:cNvPr id="15" name="Rectangle 27"/>
                <p:cNvSpPr>
                  <a:spLocks noChangeArrowheads="1"/>
                </p:cNvSpPr>
                <p:nvPr/>
              </p:nvSpPr>
              <p:spPr bwMode="auto">
                <a:xfrm>
                  <a:off x="1152"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B</a:t>
                  </a:r>
                </a:p>
              </p:txBody>
            </p:sp>
            <p:sp>
              <p:nvSpPr>
                <p:cNvPr id="16" name="Rectangle 28"/>
                <p:cNvSpPr>
                  <a:spLocks noChangeArrowheads="1"/>
                </p:cNvSpPr>
                <p:nvPr/>
              </p:nvSpPr>
              <p:spPr bwMode="auto">
                <a:xfrm>
                  <a:off x="1536" y="2400"/>
                  <a:ext cx="384" cy="192"/>
                </a:xfrm>
                <a:prstGeom prst="rect">
                  <a:avLst/>
                </a:prstGeom>
                <a:solidFill>
                  <a:srgbClr val="66CCFF"/>
                </a:solidFill>
                <a:ln w="9525">
                  <a:solidFill>
                    <a:schemeClr val="tx1"/>
                  </a:solidFill>
                  <a:miter lim="800000"/>
                  <a:headEnd/>
                  <a:tailEnd/>
                </a:ln>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ctr"/>
                  <a:r>
                    <a:rPr lang="en-US" altLang="zh-CN" b="0">
                      <a:latin typeface="+mn-lt"/>
                      <a:ea typeface="STXinwei" charset="-122"/>
                      <a:cs typeface="STXinwei" charset="-122"/>
                    </a:rPr>
                    <a:t>C</a:t>
                  </a:r>
                </a:p>
              </p:txBody>
            </p:sp>
          </p:grpSp>
        </p:grpSp>
        <p:sp>
          <p:nvSpPr>
            <p:cNvPr id="6" name="Rectangle 29"/>
            <p:cNvSpPr>
              <a:spLocks noChangeArrowheads="1"/>
            </p:cNvSpPr>
            <p:nvPr/>
          </p:nvSpPr>
          <p:spPr bwMode="auto">
            <a:xfrm>
              <a:off x="336" y="2784"/>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OP1</a:t>
              </a:r>
            </a:p>
          </p:txBody>
        </p:sp>
        <p:sp>
          <p:nvSpPr>
            <p:cNvPr id="7" name="Rectangle 30"/>
            <p:cNvSpPr>
              <a:spLocks noChangeArrowheads="1"/>
            </p:cNvSpPr>
            <p:nvPr/>
          </p:nvSpPr>
          <p:spPr bwMode="auto">
            <a:xfrm>
              <a:off x="336" y="2976"/>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OP2</a:t>
              </a:r>
            </a:p>
          </p:txBody>
        </p:sp>
        <p:sp>
          <p:nvSpPr>
            <p:cNvPr id="8" name="Rectangle 31"/>
            <p:cNvSpPr>
              <a:spLocks noChangeArrowheads="1"/>
            </p:cNvSpPr>
            <p:nvPr/>
          </p:nvSpPr>
          <p:spPr bwMode="auto">
            <a:xfrm>
              <a:off x="336" y="3168"/>
              <a:ext cx="52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567" tIns="45785" rIns="91567" bIns="45785" anchor="ctr"/>
            <a:lstStyle>
              <a:lvl1pPr defTabSz="915988">
                <a:defRPr kumimoji="1" sz="2400" b="1">
                  <a:solidFill>
                    <a:schemeClr val="tx1"/>
                  </a:solidFill>
                  <a:latin typeface="Times New Roman" charset="0"/>
                  <a:ea typeface="宋体" charset="-122"/>
                </a:defRPr>
              </a:lvl1pPr>
              <a:lvl2pPr marL="742950" indent="-285750" defTabSz="915988">
                <a:defRPr kumimoji="1" sz="2400" b="1">
                  <a:solidFill>
                    <a:schemeClr val="tx1"/>
                  </a:solidFill>
                  <a:latin typeface="Times New Roman" charset="0"/>
                  <a:ea typeface="宋体" charset="-122"/>
                </a:defRPr>
              </a:lvl2pPr>
              <a:lvl3pPr marL="1143000" indent="-228600" defTabSz="915988">
                <a:defRPr kumimoji="1" sz="2400" b="1">
                  <a:solidFill>
                    <a:schemeClr val="tx1"/>
                  </a:solidFill>
                  <a:latin typeface="Times New Roman" charset="0"/>
                  <a:ea typeface="宋体" charset="-122"/>
                </a:defRPr>
              </a:lvl3pPr>
              <a:lvl4pPr marL="1600200" indent="-228600" defTabSz="915988">
                <a:defRPr kumimoji="1" sz="2400" b="1">
                  <a:solidFill>
                    <a:schemeClr val="tx1"/>
                  </a:solidFill>
                  <a:latin typeface="Times New Roman" charset="0"/>
                  <a:ea typeface="宋体" charset="-122"/>
                </a:defRPr>
              </a:lvl4pPr>
              <a:lvl5pPr marL="2057400" indent="-228600" defTabSz="915988">
                <a:defRPr kumimoji="1" sz="2400" b="1">
                  <a:solidFill>
                    <a:schemeClr val="tx1"/>
                  </a:solidFill>
                  <a:latin typeface="Times New Roman" charset="0"/>
                  <a:ea typeface="宋体" charset="-122"/>
                </a:defRPr>
              </a:lvl5pPr>
              <a:lvl6pPr marL="2514600" indent="-228600" defTabSz="915988" fontAlgn="base">
                <a:spcBef>
                  <a:spcPct val="0"/>
                </a:spcBef>
                <a:spcAft>
                  <a:spcPct val="0"/>
                </a:spcAft>
                <a:defRPr kumimoji="1" sz="2400" b="1">
                  <a:solidFill>
                    <a:schemeClr val="tx1"/>
                  </a:solidFill>
                  <a:latin typeface="Times New Roman" charset="0"/>
                  <a:ea typeface="宋体" charset="-122"/>
                </a:defRPr>
              </a:lvl6pPr>
              <a:lvl7pPr marL="2971800" indent="-228600" defTabSz="915988" fontAlgn="base">
                <a:spcBef>
                  <a:spcPct val="0"/>
                </a:spcBef>
                <a:spcAft>
                  <a:spcPct val="0"/>
                </a:spcAft>
                <a:defRPr kumimoji="1" sz="2400" b="1">
                  <a:solidFill>
                    <a:schemeClr val="tx1"/>
                  </a:solidFill>
                  <a:latin typeface="Times New Roman" charset="0"/>
                  <a:ea typeface="宋体" charset="-122"/>
                </a:defRPr>
              </a:lvl7pPr>
              <a:lvl8pPr marL="3429000" indent="-228600" defTabSz="915988" fontAlgn="base">
                <a:spcBef>
                  <a:spcPct val="0"/>
                </a:spcBef>
                <a:spcAft>
                  <a:spcPct val="0"/>
                </a:spcAft>
                <a:defRPr kumimoji="1" sz="2400" b="1">
                  <a:solidFill>
                    <a:schemeClr val="tx1"/>
                  </a:solidFill>
                  <a:latin typeface="Times New Roman" charset="0"/>
                  <a:ea typeface="宋体" charset="-122"/>
                </a:defRPr>
              </a:lvl8pPr>
              <a:lvl9pPr marL="3886200" indent="-228600" defTabSz="915988" fontAlgn="base">
                <a:spcBef>
                  <a:spcPct val="0"/>
                </a:spcBef>
                <a:spcAft>
                  <a:spcPct val="0"/>
                </a:spcAft>
                <a:defRPr kumimoji="1" sz="2400" b="1">
                  <a:solidFill>
                    <a:schemeClr val="tx1"/>
                  </a:solidFill>
                  <a:latin typeface="Times New Roman" charset="0"/>
                  <a:ea typeface="宋体" charset="-122"/>
                </a:defRPr>
              </a:lvl9pPr>
            </a:lstStyle>
            <a:p>
              <a:pPr algn="r"/>
              <a:r>
                <a:rPr lang="en-US" altLang="zh-CN" b="0">
                  <a:latin typeface="+mn-lt"/>
                  <a:ea typeface="STXinwei" charset="-122"/>
                  <a:cs typeface="STXinwei" charset="-122"/>
                </a:rPr>
                <a:t>OP3</a:t>
              </a:r>
            </a:p>
          </p:txBody>
        </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107504" y="26377"/>
            <a:ext cx="7786687" cy="5223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频率墙</a:t>
            </a:r>
            <a:r>
              <a:rPr lang="en-US" altLang="zh-CN" dirty="0">
                <a:solidFill>
                  <a:srgbClr val="A50021"/>
                </a:solidFill>
              </a:rPr>
              <a:t>(Frequency Wall)</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928688"/>
            <a:ext cx="743902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Rectangle 3"/>
          <p:cNvSpPr>
            <a:spLocks noChangeArrowheads="1"/>
          </p:cNvSpPr>
          <p:nvPr/>
        </p:nvSpPr>
        <p:spPr bwMode="auto">
          <a:xfrm>
            <a:off x="457200" y="4987925"/>
            <a:ext cx="83629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流水线级数已经非常多，每级逻辑量已经很少，继续增加级数或通过工艺提升带来的主频提升余地不大</a:t>
            </a:r>
          </a:p>
          <a:p>
            <a:pPr>
              <a:spcBef>
                <a:spcPct val="20000"/>
              </a:spcBef>
              <a:buClr>
                <a:schemeClr val="folHlink"/>
              </a:buClr>
              <a:buSzPct val="60000"/>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继续提高频率会遇到更严重的</a:t>
            </a:r>
            <a:r>
              <a:rPr lang="en-US" altLang="zh-CN" sz="2600" b="1">
                <a:solidFill>
                  <a:schemeClr val="hlink"/>
                </a:solidFill>
                <a:latin typeface="微软雅黑" panose="020B0503020204020204" pitchFamily="34" charset="-122"/>
                <a:ea typeface="微软雅黑" panose="020B0503020204020204" pitchFamily="34" charset="-122"/>
              </a:rPr>
              <a:t>Power Wall</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1381">
                                            <p:txEl>
                                              <p:pRg st="1" end="1"/>
                                            </p:txEl>
                                          </p:spTgt>
                                        </p:tgtEl>
                                        <p:attrNameLst>
                                          <p:attrName>style.visibility</p:attrName>
                                        </p:attrNameLst>
                                      </p:cBhvr>
                                      <p:to>
                                        <p:strVal val="visible"/>
                                      </p:to>
                                    </p:set>
                                    <p:anim calcmode="lin" valueType="num">
                                      <p:cBhvr additive="base">
                                        <p:cTn id="7" dur="500" fill="hold"/>
                                        <p:tgtEl>
                                          <p:spTgt spid="1013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8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107504" y="44624"/>
            <a:ext cx="7786687" cy="62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dirty="0">
                <a:solidFill>
                  <a:srgbClr val="A50021"/>
                </a:solidFill>
              </a:rPr>
              <a:t>功耗墙</a:t>
            </a:r>
            <a:r>
              <a:rPr lang="en-US" altLang="zh-CN" dirty="0">
                <a:solidFill>
                  <a:srgbClr val="A50021"/>
                </a:solidFill>
              </a:rPr>
              <a:t>(Power Wall)</a:t>
            </a:r>
          </a:p>
        </p:txBody>
      </p:sp>
      <p:pic>
        <p:nvPicPr>
          <p:cNvPr id="419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71588"/>
            <a:ext cx="8362950"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ChangeArrowheads="1"/>
          </p:cNvSpPr>
          <p:nvPr/>
        </p:nvSpPr>
        <p:spPr bwMode="auto">
          <a:xfrm>
            <a:off x="457200" y="5302250"/>
            <a:ext cx="83629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endParaRPr lang="zh-CN" altLang="en-US" sz="2600">
              <a:latin typeface="Times" panose="02020603050405020304" pitchFamily="18" charset="0"/>
              <a:ea typeface="黑体" panose="02010609060101010101" pitchFamily="49"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bwMode="auto">
          <a:xfrm>
            <a:off x="250825" y="38100"/>
            <a:ext cx="7786687" cy="62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rgbClr val="A50021"/>
                </a:solidFill>
              </a:rPr>
              <a:t>4GHz Pentium4</a:t>
            </a:r>
            <a:r>
              <a:rPr lang="zh-CN" altLang="zh-CN" dirty="0">
                <a:solidFill>
                  <a:srgbClr val="A50021"/>
                </a:solidFill>
              </a:rPr>
              <a:t>失败</a:t>
            </a:r>
          </a:p>
        </p:txBody>
      </p:sp>
      <p:sp>
        <p:nvSpPr>
          <p:cNvPr id="44035" name="内容占位符 15"/>
          <p:cNvSpPr>
            <a:spLocks noGrp="1"/>
          </p:cNvSpPr>
          <p:nvPr>
            <p:ph sz="quarter" idx="1"/>
          </p:nvPr>
        </p:nvSpPr>
        <p:spPr bwMode="auto">
          <a:xfrm>
            <a:off x="250825" y="1500188"/>
            <a:ext cx="9001125" cy="5053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73050" indent="-273050">
              <a:lnSpc>
                <a:spcPct val="100000"/>
              </a:lnSpc>
              <a:spcBef>
                <a:spcPct val="0"/>
              </a:spcBef>
              <a:buSzTx/>
            </a:pPr>
            <a:endParaRPr lang="en-US" altLang="zh-CN" sz="2200"/>
          </a:p>
          <a:p>
            <a:pPr marL="273050" indent="-273050">
              <a:lnSpc>
                <a:spcPct val="100000"/>
              </a:lnSpc>
              <a:spcBef>
                <a:spcPct val="0"/>
              </a:spcBef>
              <a:buSzTx/>
            </a:pPr>
            <a:endParaRPr lang="en-US" altLang="zh-CN" sz="2700"/>
          </a:p>
          <a:p>
            <a:pPr marL="273050" indent="-273050">
              <a:lnSpc>
                <a:spcPct val="100000"/>
              </a:lnSpc>
              <a:spcBef>
                <a:spcPct val="0"/>
              </a:spcBef>
              <a:buSzTx/>
            </a:pPr>
            <a:endParaRPr lang="en-US" altLang="zh-CN" sz="2200"/>
          </a:p>
          <a:p>
            <a:pPr marL="273050" indent="-273050">
              <a:lnSpc>
                <a:spcPct val="100000"/>
              </a:lnSpc>
              <a:spcBef>
                <a:spcPct val="0"/>
              </a:spcBef>
              <a:buSzTx/>
            </a:pPr>
            <a:endParaRPr lang="en-US" altLang="zh-CN" sz="2700"/>
          </a:p>
          <a:p>
            <a:pPr marL="273050" indent="-273050">
              <a:lnSpc>
                <a:spcPct val="100000"/>
              </a:lnSpc>
              <a:spcBef>
                <a:spcPct val="0"/>
              </a:spcBef>
              <a:buSzTx/>
            </a:pPr>
            <a:endParaRPr lang="en-US" altLang="zh-CN" sz="2200"/>
          </a:p>
          <a:p>
            <a:pPr marL="273050" indent="-273050">
              <a:lnSpc>
                <a:spcPct val="100000"/>
              </a:lnSpc>
              <a:spcBef>
                <a:spcPct val="0"/>
              </a:spcBef>
              <a:buSzTx/>
            </a:pPr>
            <a:endParaRPr lang="en-US" altLang="zh-CN" sz="2700"/>
          </a:p>
          <a:p>
            <a:pPr marL="273050" indent="-273050">
              <a:lnSpc>
                <a:spcPct val="100000"/>
              </a:lnSpc>
              <a:spcBef>
                <a:spcPct val="0"/>
              </a:spcBef>
              <a:buSzTx/>
            </a:pPr>
            <a:endParaRPr lang="en-US" altLang="zh-CN" sz="2200"/>
          </a:p>
          <a:p>
            <a:pPr marL="273050" indent="-273050">
              <a:lnSpc>
                <a:spcPct val="100000"/>
              </a:lnSpc>
              <a:spcBef>
                <a:spcPct val="0"/>
              </a:spcBef>
              <a:buSzTx/>
            </a:pPr>
            <a:endParaRPr lang="en-US" altLang="zh-CN" sz="2700"/>
          </a:p>
          <a:p>
            <a:pPr marL="273050" indent="-273050">
              <a:lnSpc>
                <a:spcPct val="100000"/>
              </a:lnSpc>
              <a:spcBef>
                <a:spcPct val="0"/>
              </a:spcBef>
              <a:buSzTx/>
            </a:pPr>
            <a:endParaRPr lang="en-US" altLang="zh-CN" sz="2200"/>
          </a:p>
          <a:p>
            <a:pPr marL="273050" indent="-273050">
              <a:lnSpc>
                <a:spcPct val="100000"/>
              </a:lnSpc>
              <a:spcBef>
                <a:spcPct val="0"/>
              </a:spcBef>
              <a:buSzTx/>
            </a:pPr>
            <a:endParaRPr lang="en-US" altLang="zh-CN" sz="2700"/>
          </a:p>
          <a:p>
            <a:pPr marL="273050" indent="-273050">
              <a:lnSpc>
                <a:spcPct val="100000"/>
              </a:lnSpc>
              <a:spcBef>
                <a:spcPct val="0"/>
              </a:spcBef>
              <a:buSzTx/>
            </a:pPr>
            <a:r>
              <a:rPr lang="en-US" altLang="zh-CN"/>
              <a:t>2004</a:t>
            </a:r>
            <a:r>
              <a:rPr lang="zh-CN" altLang="en-US"/>
              <a:t>年</a:t>
            </a:r>
            <a:r>
              <a:rPr lang="en-US" altLang="zh-CN"/>
              <a:t>10</a:t>
            </a:r>
            <a:r>
              <a:rPr lang="zh-CN" altLang="en-US"/>
              <a:t>月，</a:t>
            </a:r>
            <a:r>
              <a:rPr lang="zh-CN" altLang="en-US">
                <a:solidFill>
                  <a:srgbClr val="0000CC"/>
                </a:solidFill>
              </a:rPr>
              <a:t>无法解决散热</a:t>
            </a:r>
            <a:r>
              <a:rPr lang="zh-CN" altLang="en-US"/>
              <a:t>问题，</a:t>
            </a:r>
            <a:r>
              <a:rPr lang="en-US" altLang="zh-CN"/>
              <a:t>Intel</a:t>
            </a:r>
            <a:r>
              <a:rPr lang="zh-CN" altLang="en-US"/>
              <a:t>放弃</a:t>
            </a:r>
            <a:r>
              <a:rPr lang="en-US" altLang="zh-CN"/>
              <a:t>4GHz Pentium4</a:t>
            </a:r>
            <a:r>
              <a:rPr lang="zh-CN" altLang="en-US"/>
              <a:t>芯片开发</a:t>
            </a:r>
          </a:p>
          <a:p>
            <a:pPr marL="273050" indent="-273050">
              <a:lnSpc>
                <a:spcPct val="100000"/>
              </a:lnSpc>
              <a:spcBef>
                <a:spcPct val="0"/>
              </a:spcBef>
              <a:buSzTx/>
            </a:pPr>
            <a:r>
              <a:rPr lang="zh-CN" altLang="en-US"/>
              <a:t>通过加快主频提升处理器性能的路走到了尽头 </a:t>
            </a:r>
          </a:p>
        </p:txBody>
      </p:sp>
      <p:pic>
        <p:nvPicPr>
          <p:cNvPr id="44036" name="Picture 5" descr="http://images2.icxo.com/20057/2005722995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5" y="765175"/>
            <a:ext cx="6875463"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1B126318-3F66-4D05-A6A2-7CCC4BBA14F6}"/>
              </a:ext>
            </a:extLst>
          </p:cNvPr>
          <p:cNvSpPr/>
          <p:nvPr/>
        </p:nvSpPr>
        <p:spPr>
          <a:xfrm>
            <a:off x="531813" y="5824538"/>
            <a:ext cx="6488112" cy="749300"/>
          </a:xfrm>
          <a:prstGeom prst="ellipse">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sp>
        <p:nvSpPr>
          <p:cNvPr id="6" name="乘号 5">
            <a:extLst>
              <a:ext uri="{FF2B5EF4-FFF2-40B4-BE49-F238E27FC236}">
                <a16:creationId xmlns:a16="http://schemas.microsoft.com/office/drawing/2014/main" id="{84E1924C-D416-4F1D-B315-529829AD4255}"/>
              </a:ext>
            </a:extLst>
          </p:cNvPr>
          <p:cNvSpPr/>
          <p:nvPr/>
        </p:nvSpPr>
        <p:spPr>
          <a:xfrm>
            <a:off x="4932363" y="6257925"/>
            <a:ext cx="1036637" cy="59055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9"/>
          <p:cNvGrpSpPr>
            <a:grpSpLocks/>
          </p:cNvGrpSpPr>
          <p:nvPr/>
        </p:nvGrpSpPr>
        <p:grpSpPr bwMode="auto">
          <a:xfrm>
            <a:off x="571500" y="709613"/>
            <a:ext cx="8280400" cy="5888037"/>
            <a:chOff x="360" y="638"/>
            <a:chExt cx="5125" cy="3709"/>
          </a:xfrm>
        </p:grpSpPr>
        <p:sp>
          <p:nvSpPr>
            <p:cNvPr id="10244" name="Freeform 8"/>
            <p:cNvSpPr>
              <a:spLocks/>
            </p:cNvSpPr>
            <p:nvPr/>
          </p:nvSpPr>
          <p:spPr bwMode="auto">
            <a:xfrm>
              <a:off x="385" y="638"/>
              <a:ext cx="1542" cy="353"/>
            </a:xfrm>
            <a:custGeom>
              <a:avLst/>
              <a:gdLst>
                <a:gd name="T0" fmla="*/ 0 w 1905"/>
                <a:gd name="T1" fmla="*/ 0 h 544"/>
                <a:gd name="T2" fmla="*/ 2 w 1905"/>
                <a:gd name="T3" fmla="*/ 0 h 544"/>
                <a:gd name="T4" fmla="*/ 2 w 1905"/>
                <a:gd name="T5" fmla="*/ 1 h 544"/>
                <a:gd name="T6" fmla="*/ 0 w 1905"/>
                <a:gd name="T7" fmla="*/ 1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A5002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10245" name="Rectangle 9"/>
            <p:cNvSpPr>
              <a:spLocks noChangeArrowheads="1"/>
            </p:cNvSpPr>
            <p:nvPr/>
          </p:nvSpPr>
          <p:spPr bwMode="auto">
            <a:xfrm>
              <a:off x="457" y="641"/>
              <a:ext cx="9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bg1"/>
                  </a:solidFill>
                  <a:ea typeface="楷体_GB2312" panose="02010609030101010101" pitchFamily="49" charset="-122"/>
                </a:rPr>
                <a:t>回顾内容</a:t>
              </a:r>
            </a:p>
          </p:txBody>
        </p:sp>
        <p:sp>
          <p:nvSpPr>
            <p:cNvPr id="10246" name="AutoShape 10"/>
            <p:cNvSpPr>
              <a:spLocks noChangeArrowheads="1"/>
            </p:cNvSpPr>
            <p:nvPr/>
          </p:nvSpPr>
          <p:spPr bwMode="auto">
            <a:xfrm>
              <a:off x="360" y="956"/>
              <a:ext cx="5125" cy="3391"/>
            </a:xfrm>
            <a:prstGeom prst="roundRect">
              <a:avLst>
                <a:gd name="adj" fmla="val 4231"/>
              </a:avLst>
            </a:prstGeom>
            <a:solidFill>
              <a:srgbClr val="EAEAEA"/>
            </a:solidFill>
            <a:ln w="25400">
              <a:solidFill>
                <a:srgbClr val="A5002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0247" name="Rectangle 12"/>
            <p:cNvSpPr>
              <a:spLocks noChangeArrowheads="1"/>
            </p:cNvSpPr>
            <p:nvPr/>
          </p:nvSpPr>
          <p:spPr bwMode="auto">
            <a:xfrm>
              <a:off x="507" y="1026"/>
              <a:ext cx="4928" cy="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a:solidFill>
                    <a:srgbClr val="000000"/>
                  </a:solidFill>
                  <a:latin typeface="Times New Roman" panose="02020603050405020304" pitchFamily="18" charset="0"/>
                  <a:ea typeface="华文新魏" panose="02010800040101010101" pitchFamily="2" charset="-122"/>
                </a:rPr>
                <a:t>第一章 计算机概念和技术</a:t>
              </a:r>
              <a:endParaRPr kumimoji="1" lang="en-US" altLang="zh-CN" sz="2400" b="1">
                <a:latin typeface="Times New Roman" panose="02020603050405020304" pitchFamily="18" charset="0"/>
                <a:ea typeface="华文新魏" panose="02010800040101010101" pitchFamily="2" charset="-122"/>
              </a:endParaRPr>
            </a:p>
            <a:p>
              <a:pPr lvl="1" eaLnBrk="1" hangingPunct="1">
                <a:lnSpc>
                  <a:spcPct val="110000"/>
                </a:lnSpc>
                <a:buClr>
                  <a:srgbClr val="A50021"/>
                </a:buClr>
                <a:buSzPct val="80000"/>
                <a:buFont typeface="Wingdings" panose="05000000000000000000" pitchFamily="2" charset="2"/>
                <a:buChar char="n"/>
              </a:pPr>
              <a:r>
                <a:rPr kumimoji="1" lang="zh-CN" altLang="en-US" sz="2400" b="1">
                  <a:latin typeface="Times New Roman" panose="02020603050405020304" pitchFamily="18" charset="0"/>
                  <a:ea typeface="华文新魏" panose="02010800040101010101" pitchFamily="2" charset="-122"/>
                </a:rPr>
                <a:t> 计算机的基本概念</a:t>
              </a:r>
            </a:p>
            <a:p>
              <a:pPr lvl="2" eaLnBrk="1" hangingPunct="1">
                <a:lnSpc>
                  <a:spcPct val="110000"/>
                </a:lnSpc>
                <a:buClr>
                  <a:srgbClr val="A50021"/>
                </a:buClr>
                <a:buSzPct val="80000"/>
                <a:buFont typeface="Wingdings" panose="05000000000000000000" pitchFamily="2" charset="2"/>
                <a:buChar char="l"/>
              </a:pPr>
              <a:r>
                <a:rPr kumimoji="1" lang="zh-CN" altLang="en-US" sz="2400" b="1">
                  <a:solidFill>
                    <a:srgbClr val="0000CC"/>
                  </a:solidFill>
                  <a:latin typeface="Times New Roman" panose="02020603050405020304" pitchFamily="18" charset="0"/>
                  <a:ea typeface="华文新魏" panose="02010800040101010101" pitchFamily="2" charset="-122"/>
                </a:rPr>
                <a:t>存储程序原理</a:t>
              </a:r>
              <a:r>
                <a:rPr kumimoji="1" lang="zh-CN" altLang="en-US" sz="2400" b="1">
                  <a:latin typeface="Times New Roman" panose="02020603050405020304" pitchFamily="18" charset="0"/>
                  <a:ea typeface="华文新魏" panose="02010800040101010101" pitchFamily="2" charset="-122"/>
                </a:rPr>
                <a:t>：计算机要自动完成解题任务，必须将事先设计好、用以描述计算机解题过程的程序如同数据一样，采用二进制形式存储在机器中，计算机在工作时自动高速地从机器中逐条取出指令加以执行。 </a:t>
              </a:r>
              <a:endParaRPr kumimoji="1" lang="en-US" altLang="zh-CN" sz="2400" b="1">
                <a:latin typeface="Times New Roman" panose="02020603050405020304" pitchFamily="18" charset="0"/>
                <a:ea typeface="华文新魏" panose="02010800040101010101" pitchFamily="2" charset="-122"/>
              </a:endParaRPr>
            </a:p>
            <a:p>
              <a:pPr lvl="1" eaLnBrk="1" hangingPunct="1">
                <a:buClr>
                  <a:srgbClr val="A50021"/>
                </a:buClr>
                <a:buSzPct val="80000"/>
                <a:buFont typeface="Wingdings" panose="05000000000000000000" pitchFamily="2" charset="2"/>
                <a:buChar char="n"/>
              </a:pPr>
              <a:r>
                <a:rPr kumimoji="1" lang="zh-CN" altLang="en-US" sz="2400" b="1">
                  <a:latin typeface="Times New Roman" panose="02020603050405020304" pitchFamily="18" charset="0"/>
                  <a:ea typeface="华文新魏" panose="02010800040101010101" pitchFamily="2" charset="-122"/>
                </a:rPr>
                <a:t>计算机性能评价</a:t>
              </a:r>
              <a:endParaRPr kumimoji="1" lang="en-US" altLang="zh-CN" sz="2400" b="1">
                <a:latin typeface="Times New Roman" panose="02020603050405020304" pitchFamily="18" charset="0"/>
                <a:ea typeface="华文新魏" panose="02010800040101010101" pitchFamily="2" charset="-122"/>
              </a:endParaRPr>
            </a:p>
            <a:p>
              <a:pPr lvl="2" eaLnBrk="1" hangingPunct="1">
                <a:buClr>
                  <a:srgbClr val="A50021"/>
                </a:buClr>
                <a:buSzPct val="80000"/>
                <a:buFont typeface="Wingdings" panose="05000000000000000000" pitchFamily="2" charset="2"/>
                <a:buChar char="l"/>
              </a:pPr>
              <a:r>
                <a:rPr kumimoji="1" lang="zh-CN" altLang="en-US" sz="2400" b="1">
                  <a:solidFill>
                    <a:srgbClr val="0000CC"/>
                  </a:solidFill>
                  <a:latin typeface="Times New Roman" panose="02020603050405020304" pitchFamily="18" charset="0"/>
                  <a:ea typeface="华文新魏" panose="02010800040101010101" pitchFamily="2" charset="-122"/>
                </a:rPr>
                <a:t>响应时间</a:t>
              </a:r>
              <a:r>
                <a:rPr kumimoji="1" lang="en-US" altLang="zh-CN" sz="2400" b="1">
                  <a:latin typeface="Times New Roman" panose="02020603050405020304" pitchFamily="18" charset="0"/>
                  <a:ea typeface="华文新魏" panose="02010800040101010101" pitchFamily="2" charset="-122"/>
                </a:rPr>
                <a:t>(Response Time)</a:t>
              </a:r>
              <a:r>
                <a:rPr kumimoji="1" lang="zh-CN" altLang="en-US" sz="2400" b="1">
                  <a:latin typeface="Times New Roman" panose="02020603050405020304" pitchFamily="18" charset="0"/>
                  <a:ea typeface="华文新魏" panose="02010800040101010101" pitchFamily="2" charset="-122"/>
                </a:rPr>
                <a:t>：</a:t>
              </a:r>
              <a:r>
                <a:rPr kumimoji="1" lang="zh-CN" altLang="en-US" sz="2400" b="1">
                  <a:solidFill>
                    <a:srgbClr val="0000FF"/>
                  </a:solidFill>
                  <a:latin typeface="Times New Roman" panose="02020603050405020304" pitchFamily="18" charset="0"/>
                  <a:ea typeface="华文新魏" panose="02010800040101010101" pitchFamily="2" charset="-122"/>
                </a:rPr>
                <a:t>计算机</a:t>
              </a:r>
              <a:r>
                <a:rPr lang="zh-CN" altLang="en-US" sz="2400" b="1">
                  <a:solidFill>
                    <a:srgbClr val="0000FF"/>
                  </a:solidFill>
                  <a:latin typeface="Times New Roman" panose="02020603050405020304" pitchFamily="18" charset="0"/>
                  <a:ea typeface="华文新魏" panose="02010800040101010101" pitchFamily="2" charset="-122"/>
                </a:rPr>
                <a:t>完成单个任务所需的时间</a:t>
              </a:r>
              <a:endParaRPr kumimoji="1" lang="zh-CN" altLang="en-US" sz="2400" b="1">
                <a:solidFill>
                  <a:srgbClr val="0000FF"/>
                </a:solidFill>
                <a:latin typeface="Times New Roman" panose="02020603050405020304" pitchFamily="18" charset="0"/>
                <a:ea typeface="华文新魏" panose="02010800040101010101" pitchFamily="2" charset="-122"/>
              </a:endParaRPr>
            </a:p>
            <a:p>
              <a:pPr lvl="2" eaLnBrk="1" hangingPunct="1">
                <a:buClr>
                  <a:srgbClr val="A50021"/>
                </a:buClr>
                <a:buSzPct val="80000"/>
                <a:buFont typeface="Wingdings" panose="05000000000000000000" pitchFamily="2" charset="2"/>
                <a:buChar char="l"/>
              </a:pPr>
              <a:r>
                <a:rPr kumimoji="1" lang="zh-CN" altLang="en-US" sz="2400" b="1">
                  <a:solidFill>
                    <a:srgbClr val="0000CC"/>
                  </a:solidFill>
                  <a:latin typeface="Times New Roman" panose="02020603050405020304" pitchFamily="18" charset="0"/>
                  <a:ea typeface="华文新魏" panose="02010800040101010101" pitchFamily="2" charset="-122"/>
                </a:rPr>
                <a:t>吞吐率</a:t>
              </a:r>
              <a:r>
                <a:rPr kumimoji="1" lang="en-US" altLang="zh-CN" sz="2400" b="1">
                  <a:latin typeface="Times New Roman" panose="02020603050405020304" pitchFamily="18" charset="0"/>
                  <a:ea typeface="华文新魏" panose="02010800040101010101" pitchFamily="2" charset="-122"/>
                </a:rPr>
                <a:t>(Throughput )</a:t>
              </a:r>
              <a:r>
                <a:rPr kumimoji="1" lang="zh-CN" altLang="en-US" sz="2400" b="1">
                  <a:latin typeface="Times New Roman" panose="02020603050405020304" pitchFamily="18" charset="0"/>
                  <a:ea typeface="华文新魏" panose="02010800040101010101" pitchFamily="2" charset="-122"/>
                </a:rPr>
                <a:t>：</a:t>
              </a:r>
              <a:r>
                <a:rPr kumimoji="1" lang="zh-CN" altLang="en-US" sz="2400" b="1">
                  <a:solidFill>
                    <a:srgbClr val="0000FF"/>
                  </a:solidFill>
                  <a:latin typeface="Times New Roman" panose="02020603050405020304" pitchFamily="18" charset="0"/>
                  <a:ea typeface="华文新魏" panose="02010800040101010101" pitchFamily="2" charset="-122"/>
                </a:rPr>
                <a:t>计算机单位时间内完成的任务量</a:t>
              </a:r>
            </a:p>
            <a:p>
              <a:pPr lvl="2" eaLnBrk="1" hangingPunct="1">
                <a:buClr>
                  <a:srgbClr val="A50021"/>
                </a:buClr>
                <a:buSzPct val="80000"/>
                <a:buFont typeface="Wingdings" panose="05000000000000000000" pitchFamily="2" charset="2"/>
                <a:buChar char="l"/>
              </a:pPr>
              <a:r>
                <a:rPr kumimoji="1" lang="zh-CN" altLang="en-US" sz="2400" b="1">
                  <a:solidFill>
                    <a:srgbClr val="0000CC"/>
                  </a:solidFill>
                  <a:latin typeface="Times New Roman" panose="02020603050405020304" pitchFamily="18" charset="0"/>
                  <a:ea typeface="华文新魏" panose="02010800040101010101" pitchFamily="2" charset="-122"/>
                </a:rPr>
                <a:t>执行速度</a:t>
              </a:r>
              <a:r>
                <a:rPr kumimoji="1" lang="en-US" altLang="zh-CN" sz="2400" b="1">
                  <a:latin typeface="Times New Roman" panose="02020603050405020304" pitchFamily="18" charset="0"/>
                  <a:ea typeface="华文新魏" panose="02010800040101010101" pitchFamily="2" charset="-122"/>
                </a:rPr>
                <a:t>(MIPS</a:t>
              </a:r>
              <a:r>
                <a:rPr kumimoji="1" lang="zh-CN" altLang="en-US" sz="2400" b="1">
                  <a:latin typeface="Times New Roman" panose="02020603050405020304" pitchFamily="18" charset="0"/>
                  <a:ea typeface="华文新魏" panose="02010800040101010101" pitchFamily="2" charset="-122"/>
                </a:rPr>
                <a:t>、</a:t>
              </a:r>
              <a:r>
                <a:rPr kumimoji="1" lang="en-US" altLang="zh-CN" sz="2400" b="1">
                  <a:latin typeface="Times New Roman" panose="02020603050405020304" pitchFamily="18" charset="0"/>
                  <a:ea typeface="华文新魏" panose="02010800040101010101" pitchFamily="2" charset="-122"/>
                </a:rPr>
                <a:t>MFLOPS)</a:t>
              </a:r>
              <a:r>
                <a:rPr kumimoji="1" lang="zh-CN" altLang="en-US" sz="2400" b="1">
                  <a:latin typeface="Times New Roman" panose="02020603050405020304" pitchFamily="18" charset="0"/>
                  <a:ea typeface="华文新魏" panose="02010800040101010101" pitchFamily="2" charset="-122"/>
                </a:rPr>
                <a:t> </a:t>
              </a:r>
            </a:p>
          </p:txBody>
        </p:sp>
      </p:grpSp>
      <p:sp>
        <p:nvSpPr>
          <p:cNvPr id="10243" name="Rectangle 2"/>
          <p:cNvSpPr>
            <a:spLocks noChangeArrowheads="1"/>
          </p:cNvSpPr>
          <p:nvPr/>
        </p:nvSpPr>
        <p:spPr bwMode="auto">
          <a:xfrm>
            <a:off x="547688" y="0"/>
            <a:ext cx="2952750" cy="404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dirty="0">
                <a:solidFill>
                  <a:srgbClr val="A50021"/>
                </a:solidFill>
                <a:latin typeface="微软雅黑" panose="020B0503020204020204" pitchFamily="34" charset="-122"/>
                <a:ea typeface="微软雅黑" panose="020B0503020204020204" pitchFamily="34" charset="-122"/>
                <a:cs typeface="+mj-cs"/>
              </a:rPr>
              <a:t> 上节回顾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A959AFA-4D10-4AE7-983B-49D78C008E74}"/>
              </a:ext>
            </a:extLst>
          </p:cNvPr>
          <p:cNvSpPr>
            <a:spLocks noChangeArrowheads="1"/>
          </p:cNvSpPr>
          <p:nvPr/>
        </p:nvSpPr>
        <p:spPr bwMode="auto">
          <a:xfrm>
            <a:off x="0" y="4219575"/>
            <a:ext cx="9144000" cy="990600"/>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63500" dist="20000" dir="5400000" rotWithShape="0">
              <a:srgbClr val="000000">
                <a:alpha val="37999"/>
              </a:srgbClr>
            </a:outerShdw>
          </a:effectLst>
        </p:spPr>
        <p:txBody>
          <a:bodyPr tIns="216000" bIns="21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a:solidFill>
                  <a:srgbClr val="000000"/>
                </a:solidFill>
                <a:latin typeface="华文新魏" panose="02010800040101010101" pitchFamily="2" charset="-122"/>
                <a:ea typeface="华文新魏" panose="02010800040101010101" pitchFamily="2" charset="-122"/>
              </a:rPr>
              <a:t>单核</a:t>
            </a:r>
            <a:r>
              <a:rPr lang="en-US" altLang="zh-CN" sz="3600">
                <a:solidFill>
                  <a:srgbClr val="000000"/>
                </a:solidFill>
                <a:latin typeface="华文新魏" panose="02010800040101010101" pitchFamily="2" charset="-122"/>
                <a:ea typeface="华文新魏" panose="02010800040101010101" pitchFamily="2" charset="-122"/>
              </a:rPr>
              <a:t>(onecore chip)</a:t>
            </a:r>
            <a:r>
              <a:rPr lang="en-US" altLang="zh-CN" sz="3600">
                <a:solidFill>
                  <a:srgbClr val="00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3600">
                <a:solidFill>
                  <a:srgbClr val="000000"/>
                </a:solidFill>
                <a:latin typeface="华文新魏" panose="02010800040101010101" pitchFamily="2" charset="-122"/>
                <a:ea typeface="华文新魏" panose="02010800040101010101" pitchFamily="2" charset="-122"/>
                <a:sym typeface="Wingdings" panose="05000000000000000000" pitchFamily="2" charset="2"/>
              </a:rPr>
              <a:t>多核</a:t>
            </a:r>
            <a:r>
              <a:rPr lang="en-US" altLang="zh-CN" sz="3600">
                <a:solidFill>
                  <a:srgbClr val="000000"/>
                </a:solidFill>
                <a:latin typeface="华文新魏" panose="02010800040101010101" pitchFamily="2" charset="-122"/>
                <a:ea typeface="华文新魏" panose="02010800040101010101" pitchFamily="2" charset="-122"/>
              </a:rPr>
              <a:t>(Multicore chips)</a:t>
            </a:r>
            <a:endParaRPr lang="zh-CN" altLang="en-US" sz="3600">
              <a:solidFill>
                <a:srgbClr val="000000"/>
              </a:solidFill>
              <a:latin typeface="华文新魏" panose="02010800040101010101" pitchFamily="2" charset="-122"/>
              <a:ea typeface="华文新魏" panose="02010800040101010101" pitchFamily="2" charset="-122"/>
            </a:endParaRPr>
          </a:p>
        </p:txBody>
      </p:sp>
      <p:pic>
        <p:nvPicPr>
          <p:cNvPr id="4608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000125"/>
            <a:ext cx="164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a:extLst>
              <a:ext uri="{FF2B5EF4-FFF2-40B4-BE49-F238E27FC236}">
                <a16:creationId xmlns:a16="http://schemas.microsoft.com/office/drawing/2014/main" id="{1D3E697F-A6BA-4477-A56E-5E799BC4CF41}"/>
              </a:ext>
            </a:extLst>
          </p:cNvPr>
          <p:cNvGraphicFramePr>
            <a:graphicFrameLocks noGrp="1"/>
          </p:cNvGraphicFramePr>
          <p:nvPr/>
        </p:nvGraphicFramePr>
        <p:xfrm>
          <a:off x="323850" y="2422525"/>
          <a:ext cx="8672513" cy="1158875"/>
        </p:xfrm>
        <a:graphic>
          <a:graphicData uri="http://schemas.openxmlformats.org/drawingml/2006/table">
            <a:tbl>
              <a:tblPr/>
              <a:tblGrid>
                <a:gridCol w="8672513">
                  <a:extLst>
                    <a:ext uri="{9D8B030D-6E8A-4147-A177-3AD203B41FA5}">
                      <a16:colId xmlns:a16="http://schemas.microsoft.com/office/drawing/2014/main" val="736552892"/>
                    </a:ext>
                  </a:extLst>
                </a:gridCol>
              </a:tblGrid>
              <a:tr h="11588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50000"/>
                        </a:lnSpc>
                        <a:spcBef>
                          <a:spcPct val="0"/>
                        </a:spcBef>
                        <a:spcAft>
                          <a:spcPct val="0"/>
                        </a:spcAft>
                        <a:buClrTx/>
                        <a:buSzTx/>
                        <a:buFontTx/>
                        <a:buNone/>
                        <a:tabLst/>
                      </a:pPr>
                      <a:endParaRPr kumimoji="0" lang="en-US" altLang="zh-CN" sz="4000" b="1" i="0" u="none" strike="noStrike" cap="none" normalizeH="0" baseline="0" dirty="0">
                        <a:ln>
                          <a:noFill/>
                        </a:ln>
                        <a:solidFill>
                          <a:schemeClr val="bg1"/>
                        </a:solidFill>
                        <a:effectLst>
                          <a:outerShdw blurRad="38100" dist="38100" dir="2700000" algn="tl">
                            <a:srgbClr val="000000"/>
                          </a:outerShdw>
                        </a:effectLst>
                        <a:latin typeface="华文新魏" panose="02010800040101010101" pitchFamily="2" charset="-122"/>
                        <a:ea typeface="华文新魏" panose="0201080004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4000" b="1" i="0" u="none" strike="noStrike" cap="none" normalizeH="0" baseline="0" dirty="0">
                          <a:ln>
                            <a:noFill/>
                          </a:ln>
                          <a:solidFill>
                            <a:schemeClr val="bg1"/>
                          </a:solidFill>
                          <a:effectLst>
                            <a:outerShdw blurRad="38100" dist="38100" dir="2700000" algn="tl">
                              <a:srgbClr val="000000"/>
                            </a:outerShdw>
                          </a:effectLst>
                          <a:latin typeface="华文新魏" panose="02010800040101010101" pitchFamily="2" charset="-122"/>
                          <a:ea typeface="华文新魏" panose="02010800040101010101" pitchFamily="2" charset="-122"/>
                        </a:rPr>
                        <a:t>如何继续提升微处理器的性能？</a:t>
                      </a:r>
                      <a:endParaRPr kumimoji="0" lang="zh-CN" altLang="en-US" sz="40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T="45745" marB="4574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937619241"/>
                  </a:ext>
                </a:extLst>
              </a:tr>
            </a:tbl>
          </a:graphicData>
        </a:graphic>
      </p:graphicFrame>
      <p:sp>
        <p:nvSpPr>
          <p:cNvPr id="46090" name="Rectangle 26"/>
          <p:cNvSpPr>
            <a:spLocks noGrp="1" noChangeArrowheads="1"/>
          </p:cNvSpPr>
          <p:nvPr>
            <p:ph type="title"/>
          </p:nvPr>
        </p:nvSpPr>
        <p:spPr bwMode="auto">
          <a:xfrm>
            <a:off x="375562" y="72232"/>
            <a:ext cx="7042150"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rgbClr val="A50021"/>
                </a:solidFill>
              </a:rPr>
              <a:t>1.6 </a:t>
            </a:r>
            <a:r>
              <a:rPr lang="zh-CN" altLang="en-US" dirty="0">
                <a:solidFill>
                  <a:srgbClr val="A50021"/>
                </a:solidFill>
              </a:rPr>
              <a:t>计算机的发展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294470" y="61913"/>
            <a:ext cx="7786687"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向</a:t>
            </a:r>
            <a:r>
              <a:rPr lang="zh-CN" altLang="zh-CN" dirty="0">
                <a:solidFill>
                  <a:srgbClr val="A50021"/>
                </a:solidFill>
              </a:rPr>
              <a:t>多核体系结构</a:t>
            </a:r>
            <a:r>
              <a:rPr lang="zh-CN" altLang="en-US" dirty="0">
                <a:solidFill>
                  <a:srgbClr val="A50021"/>
                </a:solidFill>
              </a:rPr>
              <a:t>转变</a:t>
            </a:r>
            <a:endParaRPr lang="en-US" altLang="zh-CN" dirty="0">
              <a:solidFill>
                <a:srgbClr val="A50021"/>
              </a:solidFill>
            </a:endParaRPr>
          </a:p>
        </p:txBody>
      </p:sp>
      <p:sp>
        <p:nvSpPr>
          <p:cNvPr id="48131" name="Rectangle 3"/>
          <p:cNvSpPr>
            <a:spLocks noGrp="1" noChangeArrowheads="1"/>
          </p:cNvSpPr>
          <p:nvPr>
            <p:ph sz="quarter" idx="1"/>
          </p:nvPr>
        </p:nvSpPr>
        <p:spPr bwMode="auto">
          <a:xfrm>
            <a:off x="457200" y="3589338"/>
            <a:ext cx="8229600" cy="286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73050" indent="-273050">
              <a:lnSpc>
                <a:spcPct val="100000"/>
              </a:lnSpc>
              <a:buSzTx/>
            </a:pPr>
            <a:r>
              <a:rPr lang="en-US" altLang="zh-CN" sz="2800"/>
              <a:t>2005</a:t>
            </a:r>
            <a:r>
              <a:rPr lang="zh-CN" altLang="en-US" sz="2800"/>
              <a:t>年左右，工业界主流商用微处理器全面转向</a:t>
            </a:r>
            <a:r>
              <a:rPr lang="en-US" altLang="zh-CN" sz="2800"/>
              <a:t>Multicore</a:t>
            </a:r>
            <a:r>
              <a:rPr lang="zh-CN" altLang="en-US" sz="2800"/>
              <a:t>技术路线</a:t>
            </a:r>
          </a:p>
          <a:p>
            <a:pPr marL="547688" lvl="1" indent="-273050">
              <a:lnSpc>
                <a:spcPct val="100000"/>
              </a:lnSpc>
              <a:buClr>
                <a:srgbClr val="F79646"/>
              </a:buClr>
            </a:pPr>
            <a:r>
              <a:rPr lang="en-US" altLang="zh-CN" sz="2400"/>
              <a:t>Intel PentiumD</a:t>
            </a:r>
          </a:p>
          <a:p>
            <a:pPr marL="547688" lvl="1" indent="-273050">
              <a:lnSpc>
                <a:spcPct val="100000"/>
              </a:lnSpc>
              <a:buClr>
                <a:srgbClr val="F79646"/>
              </a:buClr>
            </a:pPr>
            <a:r>
              <a:rPr lang="en-US" altLang="zh-CN" sz="2400"/>
              <a:t>IBM Power4</a:t>
            </a:r>
          </a:p>
          <a:p>
            <a:pPr marL="547688" lvl="1" indent="-273050">
              <a:lnSpc>
                <a:spcPct val="100000"/>
              </a:lnSpc>
              <a:buClr>
                <a:srgbClr val="F79646"/>
              </a:buClr>
            </a:pPr>
            <a:r>
              <a:rPr lang="en-US" altLang="zh-CN" sz="2400"/>
              <a:t>Sun Niagara-1</a:t>
            </a:r>
          </a:p>
          <a:p>
            <a:pPr marL="547688" lvl="1" indent="-273050">
              <a:lnSpc>
                <a:spcPct val="100000"/>
              </a:lnSpc>
              <a:buClr>
                <a:srgbClr val="F79646"/>
              </a:buClr>
            </a:pPr>
            <a:r>
              <a:rPr lang="en-US" altLang="zh-CN" sz="2400"/>
              <a:t>AMD Opteron</a:t>
            </a:r>
          </a:p>
        </p:txBody>
      </p:sp>
      <p:pic>
        <p:nvPicPr>
          <p:cNvPr id="4813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000125"/>
            <a:ext cx="164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a:extLst>
              <a:ext uri="{FF2B5EF4-FFF2-40B4-BE49-F238E27FC236}">
                <a16:creationId xmlns:a16="http://schemas.microsoft.com/office/drawing/2014/main" id="{C0EB42E3-FF30-47CD-AE6A-5A66F9860DFC}"/>
              </a:ext>
            </a:extLst>
          </p:cNvPr>
          <p:cNvGraphicFramePr>
            <a:graphicFrameLocks noGrp="1"/>
          </p:cNvGraphicFramePr>
          <p:nvPr/>
        </p:nvGraphicFramePr>
        <p:xfrm>
          <a:off x="323850" y="2422525"/>
          <a:ext cx="8672513" cy="1158875"/>
        </p:xfrm>
        <a:graphic>
          <a:graphicData uri="http://schemas.openxmlformats.org/drawingml/2006/table">
            <a:tbl>
              <a:tblPr/>
              <a:tblGrid>
                <a:gridCol w="8672513">
                  <a:extLst>
                    <a:ext uri="{9D8B030D-6E8A-4147-A177-3AD203B41FA5}">
                      <a16:colId xmlns:a16="http://schemas.microsoft.com/office/drawing/2014/main" val="4049591475"/>
                    </a:ext>
                  </a:extLst>
                </a:gridCol>
              </a:tblGrid>
              <a:tr h="11588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50000"/>
                        </a:lnSpc>
                        <a:spcBef>
                          <a:spcPct val="0"/>
                        </a:spcBef>
                        <a:spcAft>
                          <a:spcPct val="0"/>
                        </a:spcAft>
                        <a:buClrTx/>
                        <a:buSzTx/>
                        <a:buFontTx/>
                        <a:buNone/>
                        <a:tabLst/>
                      </a:pPr>
                      <a:endParaRPr kumimoji="0" lang="en-US" altLang="zh-CN" sz="4000" b="1" i="0" u="none" strike="noStrike" cap="none" normalizeH="0" baseline="0" dirty="0">
                        <a:ln>
                          <a:noFill/>
                        </a:ln>
                        <a:solidFill>
                          <a:schemeClr val="bg1"/>
                        </a:solidFill>
                        <a:effectLst>
                          <a:outerShdw blurRad="38100" dist="38100" dir="2700000" algn="tl">
                            <a:srgbClr val="000000"/>
                          </a:outerShdw>
                        </a:effectLst>
                        <a:latin typeface="华文新魏" panose="02010800040101010101" pitchFamily="2" charset="-122"/>
                        <a:ea typeface="华文新魏" panose="0201080004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4000" b="1" i="0" u="none" strike="noStrike" cap="none" normalizeH="0" baseline="0" dirty="0">
                          <a:ln>
                            <a:noFill/>
                          </a:ln>
                          <a:solidFill>
                            <a:schemeClr val="bg1"/>
                          </a:solidFill>
                          <a:effectLst>
                            <a:outerShdw blurRad="38100" dist="38100" dir="2700000" algn="tl">
                              <a:srgbClr val="000000"/>
                            </a:outerShdw>
                          </a:effectLst>
                          <a:latin typeface="华文新魏" panose="02010800040101010101" pitchFamily="2" charset="-122"/>
                          <a:ea typeface="华文新魏" panose="02010800040101010101" pitchFamily="2" charset="-122"/>
                        </a:rPr>
                        <a:t>如何继续提升微处理器的性能？</a:t>
                      </a:r>
                      <a:endParaRPr kumimoji="0" lang="zh-CN" altLang="en-US" sz="40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T="45745" marB="4574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223035398"/>
                  </a:ext>
                </a:extLst>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bwMode="auto">
          <a:xfrm>
            <a:off x="246479" y="14019"/>
            <a:ext cx="7786687" cy="62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向</a:t>
            </a:r>
            <a:r>
              <a:rPr lang="zh-CN" altLang="zh-CN" dirty="0">
                <a:solidFill>
                  <a:srgbClr val="A50021"/>
                </a:solidFill>
              </a:rPr>
              <a:t>多核体系结构</a:t>
            </a:r>
            <a:r>
              <a:rPr lang="zh-CN" altLang="en-US" dirty="0">
                <a:solidFill>
                  <a:srgbClr val="A50021"/>
                </a:solidFill>
              </a:rPr>
              <a:t>转变</a:t>
            </a:r>
            <a:endParaRPr lang="zh-CN" altLang="zh-CN" dirty="0">
              <a:solidFill>
                <a:srgbClr val="A50021"/>
              </a:solidFill>
            </a:endParaRPr>
          </a:p>
        </p:txBody>
      </p:sp>
      <p:sp>
        <p:nvSpPr>
          <p:cNvPr id="50179" name="内容占位符 2"/>
          <p:cNvSpPr>
            <a:spLocks noGrp="1" noChangeArrowheads="1"/>
          </p:cNvSpPr>
          <p:nvPr>
            <p:ph sz="quarter" idx="1"/>
          </p:nvPr>
        </p:nvSpPr>
        <p:spPr bwMode="auto">
          <a:xfrm>
            <a:off x="214313" y="1052513"/>
            <a:ext cx="8686800" cy="5073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SzTx/>
            </a:pPr>
            <a:r>
              <a:rPr lang="en-US" altLang="zh-CN" sz="2800"/>
              <a:t>Multicore</a:t>
            </a:r>
            <a:r>
              <a:rPr lang="zh-CN" altLang="en-US" sz="2800"/>
              <a:t>的主要思路</a:t>
            </a:r>
            <a:endParaRPr lang="en-US" altLang="zh-CN" sz="2800"/>
          </a:p>
          <a:p>
            <a:pPr lvl="1">
              <a:buClr>
                <a:srgbClr val="F79646"/>
              </a:buClr>
            </a:pPr>
            <a:r>
              <a:rPr lang="zh-CN" altLang="en-US" sz="2400"/>
              <a:t>不再将频率提升、</a:t>
            </a:r>
            <a:r>
              <a:rPr lang="en-US" altLang="zh-CN" sz="2400"/>
              <a:t>ILP</a:t>
            </a:r>
            <a:r>
              <a:rPr lang="zh-CN" altLang="en-US" sz="2400"/>
              <a:t>开发做为性能提升的主要手段</a:t>
            </a:r>
          </a:p>
          <a:p>
            <a:pPr lvl="1">
              <a:buClr>
                <a:srgbClr val="F79646"/>
              </a:buClr>
            </a:pPr>
            <a:r>
              <a:rPr lang="zh-CN" altLang="en-US" sz="2400"/>
              <a:t>开发</a:t>
            </a:r>
            <a:r>
              <a:rPr lang="en-US" altLang="zh-CN" sz="2400"/>
              <a:t>TLP</a:t>
            </a:r>
            <a:r>
              <a:rPr lang="zh-CN" altLang="en-US" sz="2400"/>
              <a:t>并行性，性能提升的主要手段转变为</a:t>
            </a:r>
            <a:r>
              <a:rPr lang="en-US" altLang="zh-CN" sz="2400" u="sng"/>
              <a:t>multicore</a:t>
            </a:r>
            <a:r>
              <a:rPr lang="zh-CN" altLang="en-US" sz="2400" u="sng"/>
              <a:t>并行处理</a:t>
            </a:r>
          </a:p>
          <a:p>
            <a:pPr lvl="1">
              <a:buClr>
                <a:srgbClr val="F79646"/>
              </a:buClr>
            </a:pPr>
            <a:r>
              <a:rPr lang="zh-CN" altLang="en-US" sz="2400"/>
              <a:t>可保持适中的频率，提高芯片</a:t>
            </a:r>
            <a:r>
              <a:rPr lang="en-US" altLang="zh-CN" sz="2400"/>
              <a:t>power efficiency</a:t>
            </a:r>
          </a:p>
          <a:p>
            <a:pPr lvl="1">
              <a:buClr>
                <a:srgbClr val="F79646"/>
              </a:buClr>
            </a:pPr>
            <a:r>
              <a:rPr lang="zh-CN" altLang="en-US" sz="2400"/>
              <a:t>计算性能可持续发展</a:t>
            </a:r>
          </a:p>
          <a:p>
            <a:pPr lvl="2"/>
            <a:r>
              <a:rPr lang="en-US" altLang="zh-CN" sz="2000"/>
              <a:t>Moore’s Law</a:t>
            </a:r>
            <a:r>
              <a:rPr lang="zh-CN" altLang="en-US" sz="2000"/>
              <a:t>持续有效</a:t>
            </a:r>
          </a:p>
          <a:p>
            <a:pPr lvl="2"/>
            <a:r>
              <a:rPr lang="zh-CN" altLang="en-US" sz="2000"/>
              <a:t>片上可集成更多的</a:t>
            </a:r>
            <a:r>
              <a:rPr lang="en-US" altLang="zh-CN" sz="2000"/>
              <a:t>core</a:t>
            </a:r>
            <a:r>
              <a:rPr lang="zh-CN" altLang="en-US" sz="2000"/>
              <a:t>，</a:t>
            </a:r>
            <a:r>
              <a:rPr lang="en-US" altLang="zh-CN" sz="2000"/>
              <a:t>2-&gt;4-&gt;8-&gt;…</a:t>
            </a:r>
          </a:p>
          <a:p>
            <a:pPr lvl="2"/>
            <a:r>
              <a:rPr lang="zh-CN" altLang="en-US" sz="2000"/>
              <a:t>计算吞吐性能提高仍可保持与</a:t>
            </a:r>
            <a:r>
              <a:rPr lang="en-US" altLang="zh-CN" sz="2000"/>
              <a:t>Moore</a:t>
            </a:r>
            <a:r>
              <a:rPr lang="en-US" altLang="zh-CN" sz="2000">
                <a:latin typeface="Calibri" panose="020F0502020204030204" pitchFamily="34" charset="0"/>
              </a:rPr>
              <a:t>’</a:t>
            </a:r>
            <a:r>
              <a:rPr lang="en-US" altLang="zh-CN" sz="2000"/>
              <a:t>s Law</a:t>
            </a:r>
            <a:r>
              <a:rPr lang="zh-CN" altLang="en-US" sz="2000"/>
              <a:t>同步</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22263" y="981075"/>
            <a:ext cx="83534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2400" b="1">
                <a:latin typeface="微软雅黑" panose="020B0503020204020204" pitchFamily="34" charset="-122"/>
                <a:ea typeface="微软雅黑" panose="020B0503020204020204" pitchFamily="34" charset="-122"/>
              </a:rPr>
              <a:t>  《</a:t>
            </a:r>
            <a:r>
              <a:rPr lang="en-US" altLang="zh-CN" sz="2400" b="1" i="1">
                <a:latin typeface="微软雅黑" panose="020B0503020204020204" pitchFamily="34" charset="-122"/>
                <a:ea typeface="微软雅黑" panose="020B0503020204020204" pitchFamily="34" charset="-122"/>
              </a:rPr>
              <a:t>The Landscape of Parallel Computing Research: A View from Berkeley》</a:t>
            </a:r>
            <a:endParaRPr lang="en-US" altLang="zh-CN" sz="2400" b="1">
              <a:latin typeface="微软雅黑" panose="020B0503020204020204" pitchFamily="34" charset="-122"/>
              <a:ea typeface="微软雅黑" panose="020B0503020204020204" pitchFamily="34" charset="-122"/>
            </a:endParaRPr>
          </a:p>
          <a:p>
            <a:pPr>
              <a:lnSpc>
                <a:spcPts val="100"/>
              </a:lnSpc>
              <a:buClr>
                <a:schemeClr val="folHlink"/>
              </a:buClr>
              <a:buSzPct val="60000"/>
              <a:buFont typeface="Wingdings" panose="05000000000000000000" pitchFamily="2" charset="2"/>
              <a:buNone/>
            </a:pPr>
            <a:r>
              <a:rPr lang="en-US" altLang="zh-CN" sz="2400" b="1">
                <a:latin typeface="微软雅黑" panose="020B0503020204020204" pitchFamily="34" charset="-122"/>
                <a:ea typeface="微软雅黑" panose="020B0503020204020204" pitchFamily="34" charset="-122"/>
              </a:rPr>
              <a:t>       </a:t>
            </a:r>
          </a:p>
          <a:p>
            <a:pPr>
              <a:spcBef>
                <a:spcPct val="20000"/>
              </a:spcBef>
              <a:buClr>
                <a:schemeClr val="folHlink"/>
              </a:buClr>
              <a:buSzPct val="60000"/>
              <a:buFont typeface="Wingdings" panose="05000000000000000000" pitchFamily="2" charset="2"/>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“向多核的转变并不是因为我们在软件或体系结构技术上取得了重大突破而带来的。</a:t>
            </a:r>
          </a:p>
          <a:p>
            <a:pPr>
              <a:spcBef>
                <a:spcPct val="20000"/>
              </a:spcBef>
              <a:buClr>
                <a:schemeClr val="folHlink"/>
              </a:buClr>
              <a:buSzPct val="60000"/>
              <a:buFont typeface="Wingdings" panose="05000000000000000000" pitchFamily="2" charset="2"/>
              <a:buNone/>
            </a:pPr>
            <a:r>
              <a:rPr lang="zh-CN" altLang="en-US" sz="2400" b="1">
                <a:latin typeface="微软雅黑" panose="020B0503020204020204" pitchFamily="34" charset="-122"/>
                <a:ea typeface="微软雅黑" panose="020B0503020204020204" pitchFamily="34" charset="-122"/>
              </a:rPr>
              <a:t>          相反，这种转变是当单处理器体系结构发展遇到了难以克服的巨大阻碍时，我们被迫作出的一种选择。“</a:t>
            </a:r>
          </a:p>
          <a:p>
            <a:pPr>
              <a:spcBef>
                <a:spcPct val="20000"/>
              </a:spcBef>
              <a:buClr>
                <a:schemeClr val="folHlink"/>
              </a:buClr>
              <a:buSzPct val="60000"/>
              <a:buFont typeface="Wingdings" panose="05000000000000000000" pitchFamily="2" charset="2"/>
              <a:buNone/>
            </a:pPr>
            <a:endParaRPr lang="zh-CN" altLang="en-US" sz="2400" b="1">
              <a:latin typeface="微软雅黑" panose="020B0503020204020204" pitchFamily="34" charset="-122"/>
              <a:ea typeface="微软雅黑" panose="020B0503020204020204" pitchFamily="34" charset="-122"/>
            </a:endParaRPr>
          </a:p>
          <a:p>
            <a:pPr algn="r">
              <a:spcBef>
                <a:spcPct val="20000"/>
              </a:spcBef>
              <a:buClr>
                <a:schemeClr val="folHlink"/>
              </a:buClr>
              <a:buSzPct val="60000"/>
              <a:buFont typeface="Wingdings" panose="05000000000000000000" pitchFamily="2" charset="2"/>
              <a:buNone/>
            </a:pPr>
            <a:r>
              <a:rPr lang="en-US" altLang="zh-CN" sz="2400" b="1" i="1">
                <a:latin typeface="微软雅黑" panose="020B0503020204020204" pitchFamily="34" charset="-122"/>
                <a:ea typeface="微软雅黑" panose="020B0503020204020204" pitchFamily="34" charset="-122"/>
              </a:rPr>
              <a:t>—— Prof. Kurt Keutzer</a:t>
            </a:r>
          </a:p>
          <a:p>
            <a:pPr algn="r">
              <a:spcBef>
                <a:spcPct val="20000"/>
              </a:spcBef>
              <a:buClr>
                <a:schemeClr val="folHlink"/>
              </a:buClr>
              <a:buSzPct val="60000"/>
              <a:buFont typeface="Wingdings" panose="05000000000000000000" pitchFamily="2" charset="2"/>
              <a:buNone/>
            </a:pPr>
            <a:r>
              <a:rPr lang="en-US" altLang="zh-CN" sz="2400" b="1" i="1">
                <a:latin typeface="微软雅黑" panose="020B0503020204020204" pitchFamily="34" charset="-122"/>
                <a:ea typeface="微软雅黑" panose="020B0503020204020204" pitchFamily="34" charset="-122"/>
              </a:rPr>
              <a:t>UC Berkeley</a:t>
            </a:r>
          </a:p>
          <a:p>
            <a:pPr algn="r">
              <a:spcBef>
                <a:spcPct val="20000"/>
              </a:spcBef>
              <a:buClr>
                <a:schemeClr val="folHlink"/>
              </a:buClr>
              <a:buSzPct val="60000"/>
              <a:buFont typeface="Wingdings" panose="05000000000000000000" pitchFamily="2" charset="2"/>
              <a:buNone/>
            </a:pPr>
            <a:endParaRPr lang="en-US" altLang="zh-CN" sz="2400" b="1">
              <a:latin typeface="微软雅黑" panose="020B0503020204020204" pitchFamily="34" charset="-122"/>
              <a:ea typeface="微软雅黑" panose="020B0503020204020204" pitchFamily="34" charset="-122"/>
            </a:endParaRPr>
          </a:p>
          <a:p>
            <a:pPr>
              <a:spcBef>
                <a:spcPct val="20000"/>
              </a:spcBef>
              <a:buClr>
                <a:schemeClr val="folHlink"/>
              </a:buClr>
              <a:buSzPct val="60000"/>
              <a:buFont typeface="Wingdings" panose="05000000000000000000" pitchFamily="2" charset="2"/>
              <a:buNone/>
            </a:pPr>
            <a:r>
              <a:rPr lang="en-US" altLang="zh-CN" sz="2400" b="1">
                <a:latin typeface="微软雅黑" panose="020B0503020204020204" pitchFamily="34" charset="-122"/>
                <a:ea typeface="微软雅黑" panose="020B0503020204020204" pitchFamily="34" charset="-122"/>
              </a:rPr>
              <a:t> </a:t>
            </a:r>
          </a:p>
        </p:txBody>
      </p:sp>
      <p:pic>
        <p:nvPicPr>
          <p:cNvPr id="52227" name="Picture 6" descr="KEURZER_KURT_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963" y="3857625"/>
            <a:ext cx="2649537"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标题 5"/>
          <p:cNvSpPr>
            <a:spLocks noGrp="1"/>
          </p:cNvSpPr>
          <p:nvPr>
            <p:ph type="title"/>
          </p:nvPr>
        </p:nvSpPr>
        <p:spPr bwMode="auto">
          <a:xfrm>
            <a:off x="107156" y="44624"/>
            <a:ext cx="7786687"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向</a:t>
            </a:r>
            <a:r>
              <a:rPr lang="zh-CN" altLang="zh-CN" dirty="0">
                <a:solidFill>
                  <a:srgbClr val="A50021"/>
                </a:solidFill>
              </a:rPr>
              <a:t>多核体系结构</a:t>
            </a:r>
            <a:r>
              <a:rPr lang="zh-CN" altLang="en-US" dirty="0">
                <a:solidFill>
                  <a:srgbClr val="A50021"/>
                </a:solidFill>
              </a:rPr>
              <a:t>转变</a:t>
            </a:r>
            <a:endParaRPr lang="zh-CN" altLang="zh-CN" dirty="0">
              <a:solidFill>
                <a:srgbClr val="A50021"/>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p:cNvSpPr>
            <a:spLocks noGrp="1" noChangeArrowheads="1"/>
          </p:cNvSpPr>
          <p:nvPr>
            <p:ph idx="1"/>
          </p:nvPr>
        </p:nvSpPr>
        <p:spPr bwMode="auto">
          <a:xfrm>
            <a:off x="-36513" y="927100"/>
            <a:ext cx="8001001" cy="4878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spcBef>
                <a:spcPts val="600"/>
              </a:spcBef>
              <a:spcAft>
                <a:spcPts val="600"/>
              </a:spcAft>
              <a:buSzTx/>
            </a:pPr>
            <a:r>
              <a:rPr lang="zh-CN" altLang="en-US" sz="2800"/>
              <a:t>第一类众核</a:t>
            </a:r>
            <a:endParaRPr lang="en-US" altLang="zh-CN" sz="2800"/>
          </a:p>
          <a:p>
            <a:pPr marL="711200" lvl="1" indent="-352425">
              <a:lnSpc>
                <a:spcPct val="100000"/>
              </a:lnSpc>
              <a:spcBef>
                <a:spcPts val="600"/>
              </a:spcBef>
              <a:spcAft>
                <a:spcPts val="600"/>
              </a:spcAft>
              <a:buClr>
                <a:srgbClr val="F79646"/>
              </a:buClr>
            </a:pPr>
            <a:r>
              <a:rPr lang="en-US" altLang="zh-CN" sz="2400"/>
              <a:t>Intel</a:t>
            </a:r>
            <a:r>
              <a:rPr lang="zh-CN" altLang="en-US" sz="2400"/>
              <a:t>集成众核架构</a:t>
            </a:r>
            <a:r>
              <a:rPr lang="en-US" altLang="zh-CN" sz="2400"/>
              <a:t>(MIC)</a:t>
            </a:r>
          </a:p>
          <a:p>
            <a:pPr marL="1074738" lvl="2" indent="-363538">
              <a:lnSpc>
                <a:spcPct val="100000"/>
              </a:lnSpc>
              <a:spcBef>
                <a:spcPts val="600"/>
              </a:spcBef>
              <a:spcAft>
                <a:spcPts val="600"/>
              </a:spcAft>
            </a:pPr>
            <a:r>
              <a:rPr lang="zh-CN" altLang="en-US" sz="2000"/>
              <a:t>众核和多线程</a:t>
            </a:r>
            <a:endParaRPr lang="en-US" altLang="zh-CN" sz="2000"/>
          </a:p>
          <a:p>
            <a:pPr marL="1436688" lvl="3" indent="-361950">
              <a:lnSpc>
                <a:spcPct val="100000"/>
              </a:lnSpc>
              <a:spcBef>
                <a:spcPts val="600"/>
              </a:spcBef>
              <a:spcAft>
                <a:spcPts val="600"/>
              </a:spcAft>
              <a:buSzPct val="80000"/>
              <a:buFont typeface="Wingdings" panose="05000000000000000000" pitchFamily="2" charset="2"/>
              <a:buChar char="Ø"/>
            </a:pPr>
            <a:r>
              <a:rPr lang="zh-CN" altLang="en-US" sz="2400">
                <a:latin typeface="Times New Roman" panose="02020603050405020304" pitchFamily="18" charset="0"/>
                <a:ea typeface="华文新魏" panose="02010800040101010101" pitchFamily="2" charset="-122"/>
              </a:rPr>
              <a:t>集成超过</a:t>
            </a:r>
            <a:r>
              <a:rPr lang="en-US" altLang="zh-CN" sz="2400">
                <a:latin typeface="Times New Roman" panose="02020603050405020304" pitchFamily="18" charset="0"/>
                <a:ea typeface="华文新魏" panose="02010800040101010101" pitchFamily="2" charset="-122"/>
              </a:rPr>
              <a:t>60</a:t>
            </a:r>
            <a:r>
              <a:rPr lang="zh-CN" altLang="en-US" sz="2400">
                <a:latin typeface="Times New Roman" panose="02020603050405020304" pitchFamily="18" charset="0"/>
                <a:ea typeface="华文新魏" panose="02010800040101010101" pitchFamily="2" charset="-122"/>
              </a:rPr>
              <a:t>个核</a:t>
            </a:r>
            <a:endParaRPr lang="en-US" altLang="zh-CN" sz="2400">
              <a:latin typeface="Times New Roman" panose="02020603050405020304" pitchFamily="18" charset="0"/>
              <a:ea typeface="华文新魏" panose="02010800040101010101" pitchFamily="2" charset="-122"/>
            </a:endParaRPr>
          </a:p>
          <a:p>
            <a:pPr marL="1436688" lvl="3" indent="-361950">
              <a:lnSpc>
                <a:spcPct val="100000"/>
              </a:lnSpc>
              <a:spcBef>
                <a:spcPts val="600"/>
              </a:spcBef>
              <a:spcAft>
                <a:spcPts val="600"/>
              </a:spcAft>
              <a:buSzPct val="80000"/>
              <a:buFont typeface="Wingdings" panose="05000000000000000000" pitchFamily="2" charset="2"/>
              <a:buChar char="Ø"/>
            </a:pPr>
            <a:r>
              <a:rPr lang="en-US" altLang="zh-CN" sz="2400">
                <a:latin typeface="Times New Roman" panose="02020603050405020304" pitchFamily="18" charset="0"/>
                <a:ea typeface="华文新魏" panose="02010800040101010101" pitchFamily="2" charset="-122"/>
              </a:rPr>
              <a:t>200</a:t>
            </a:r>
            <a:r>
              <a:rPr lang="zh-CN" altLang="en-US" sz="2400">
                <a:latin typeface="Times New Roman" panose="02020603050405020304" pitchFamily="18" charset="0"/>
                <a:ea typeface="华文新魏" panose="02010800040101010101" pitchFamily="2" charset="-122"/>
              </a:rPr>
              <a:t>多个线程同时工作</a:t>
            </a:r>
            <a:endParaRPr lang="en-US" altLang="zh-CN" sz="2400">
              <a:latin typeface="Times New Roman" panose="02020603050405020304" pitchFamily="18" charset="0"/>
              <a:ea typeface="华文新魏" panose="02010800040101010101" pitchFamily="2" charset="-122"/>
            </a:endParaRPr>
          </a:p>
          <a:p>
            <a:pPr marL="1074738" lvl="2" indent="-363538">
              <a:lnSpc>
                <a:spcPct val="100000"/>
              </a:lnSpc>
              <a:spcBef>
                <a:spcPts val="600"/>
              </a:spcBef>
              <a:spcAft>
                <a:spcPts val="600"/>
              </a:spcAft>
            </a:pPr>
            <a:r>
              <a:rPr lang="zh-CN" altLang="en-US" sz="2000"/>
              <a:t>高效的能耗管理</a:t>
            </a:r>
            <a:endParaRPr lang="en-US" altLang="zh-CN" sz="2000"/>
          </a:p>
          <a:p>
            <a:pPr marL="1074738" lvl="2" indent="-363538">
              <a:lnSpc>
                <a:spcPct val="100000"/>
              </a:lnSpc>
              <a:spcBef>
                <a:spcPts val="600"/>
              </a:spcBef>
              <a:spcAft>
                <a:spcPts val="600"/>
              </a:spcAft>
            </a:pPr>
            <a:r>
              <a:rPr lang="zh-CN" altLang="en-US" sz="2000"/>
              <a:t>高效的浮点性能</a:t>
            </a:r>
            <a:endParaRPr lang="en-US" altLang="zh-CN" sz="2000"/>
          </a:p>
          <a:p>
            <a:pPr marL="1436688" lvl="3" indent="-361950">
              <a:lnSpc>
                <a:spcPct val="100000"/>
              </a:lnSpc>
              <a:spcBef>
                <a:spcPts val="600"/>
              </a:spcBef>
              <a:spcAft>
                <a:spcPts val="600"/>
              </a:spcAft>
              <a:buSzPct val="80000"/>
              <a:buFont typeface="Wingdings" panose="05000000000000000000" pitchFamily="2" charset="2"/>
              <a:buChar char="Ø"/>
            </a:pPr>
            <a:r>
              <a:rPr lang="zh-CN" altLang="en-US" sz="2400">
                <a:latin typeface="Times New Roman" panose="02020603050405020304" pitchFamily="18" charset="0"/>
                <a:ea typeface="华文新魏" panose="02010800040101010101" pitchFamily="2" charset="-122"/>
              </a:rPr>
              <a:t>双精度浮点性能超过</a:t>
            </a:r>
            <a:r>
              <a:rPr lang="en-US" altLang="zh-CN" sz="2400">
                <a:latin typeface="Times New Roman" panose="02020603050405020304" pitchFamily="18" charset="0"/>
                <a:ea typeface="华文新魏" panose="02010800040101010101" pitchFamily="2" charset="-122"/>
              </a:rPr>
              <a:t>1TFlops</a:t>
            </a:r>
          </a:p>
          <a:p>
            <a:pPr marL="1074738" lvl="2" indent="-363538">
              <a:lnSpc>
                <a:spcPct val="100000"/>
              </a:lnSpc>
              <a:spcBef>
                <a:spcPts val="600"/>
              </a:spcBef>
              <a:spcAft>
                <a:spcPts val="600"/>
              </a:spcAft>
            </a:pPr>
            <a:r>
              <a:rPr lang="en-US" altLang="zh-CN" sz="2000"/>
              <a:t>512</a:t>
            </a:r>
            <a:r>
              <a:rPr lang="zh-CN" altLang="en-US" sz="2000"/>
              <a:t>位矢量计算单元</a:t>
            </a:r>
            <a:endParaRPr lang="en-US" altLang="zh-CN" sz="2000"/>
          </a:p>
          <a:p>
            <a:pPr marL="1074738" lvl="2" indent="-363538">
              <a:lnSpc>
                <a:spcPct val="100000"/>
              </a:lnSpc>
              <a:spcBef>
                <a:spcPts val="600"/>
              </a:spcBef>
              <a:spcAft>
                <a:spcPts val="600"/>
              </a:spcAft>
            </a:pPr>
            <a:r>
              <a:rPr lang="en-US" altLang="zh-CN" sz="2000"/>
              <a:t>Cache</a:t>
            </a:r>
            <a:r>
              <a:rPr lang="zh-CN" altLang="en-US" sz="2000"/>
              <a:t>一致性</a:t>
            </a:r>
            <a:endParaRPr lang="en-US" altLang="zh-CN" sz="2000"/>
          </a:p>
          <a:p>
            <a:pPr marL="1074738" lvl="2" indent="-363538">
              <a:lnSpc>
                <a:spcPct val="100000"/>
              </a:lnSpc>
              <a:spcBef>
                <a:spcPts val="600"/>
              </a:spcBef>
              <a:spcAft>
                <a:spcPts val="600"/>
              </a:spcAft>
            </a:pPr>
            <a:r>
              <a:rPr lang="zh-CN" altLang="en-US" sz="2000"/>
              <a:t>支持标准模式的应用程序和工具</a:t>
            </a:r>
            <a:endParaRPr lang="en-US" altLang="zh-CN" sz="2000"/>
          </a:p>
          <a:p>
            <a:pPr marL="711200" lvl="1" indent="-352425">
              <a:lnSpc>
                <a:spcPct val="100000"/>
              </a:lnSpc>
              <a:spcBef>
                <a:spcPts val="600"/>
              </a:spcBef>
              <a:spcAft>
                <a:spcPts val="600"/>
              </a:spcAft>
              <a:buClr>
                <a:srgbClr val="F79646"/>
              </a:buClr>
            </a:pPr>
            <a:endParaRPr lang="zh-CN" altLang="en-US" sz="2400"/>
          </a:p>
        </p:txBody>
      </p:sp>
      <p:grpSp>
        <p:nvGrpSpPr>
          <p:cNvPr id="54275" name="组合 3"/>
          <p:cNvGrpSpPr>
            <a:grpSpLocks/>
          </p:cNvGrpSpPr>
          <p:nvPr/>
        </p:nvGrpSpPr>
        <p:grpSpPr bwMode="auto">
          <a:xfrm>
            <a:off x="5072063" y="1500188"/>
            <a:ext cx="3714750" cy="4214812"/>
            <a:chOff x="4429124" y="1714488"/>
            <a:chExt cx="4572032" cy="4714954"/>
          </a:xfrm>
        </p:grpSpPr>
        <p:pic>
          <p:nvPicPr>
            <p:cNvPr id="542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4" y="1714488"/>
              <a:ext cx="4572032" cy="257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175D10B5-C4CD-4A3F-861B-1B6870863839}"/>
                </a:ext>
              </a:extLst>
            </p:cNvPr>
            <p:cNvPicPr>
              <a:picLocks noChangeAspect="1" noChangeArrowheads="1"/>
            </p:cNvPicPr>
            <p:nvPr/>
          </p:nvPicPr>
          <p:blipFill>
            <a:blip r:embed="rId4"/>
            <a:srcRect/>
            <a:stretch>
              <a:fillRect/>
            </a:stretch>
          </p:blipFill>
          <p:spPr bwMode="auto">
            <a:xfrm>
              <a:off x="4786314" y="4357694"/>
              <a:ext cx="3929090" cy="20717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4276" name="标题 5"/>
          <p:cNvSpPr>
            <a:spLocks noGrp="1"/>
          </p:cNvSpPr>
          <p:nvPr>
            <p:ph type="title"/>
          </p:nvPr>
        </p:nvSpPr>
        <p:spPr bwMode="auto">
          <a:xfrm>
            <a:off x="34389" y="116632"/>
            <a:ext cx="52101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向</a:t>
            </a:r>
            <a:r>
              <a:rPr lang="zh-CN" altLang="zh-CN" dirty="0">
                <a:solidFill>
                  <a:srgbClr val="A50021"/>
                </a:solidFill>
              </a:rPr>
              <a:t>多核体系结构</a:t>
            </a:r>
            <a:r>
              <a:rPr lang="zh-CN" altLang="en-US" dirty="0">
                <a:solidFill>
                  <a:srgbClr val="A50021"/>
                </a:solidFill>
              </a:rPr>
              <a:t>转变</a:t>
            </a:r>
            <a:endParaRPr lang="zh-CN" altLang="zh-CN" dirty="0">
              <a:solidFill>
                <a:srgbClr val="A5002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noChangeArrowheads="1"/>
          </p:cNvSpPr>
          <p:nvPr>
            <p:ph idx="1"/>
          </p:nvPr>
        </p:nvSpPr>
        <p:spPr bwMode="auto">
          <a:xfrm>
            <a:off x="0" y="854075"/>
            <a:ext cx="8661400" cy="4878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spcBef>
                <a:spcPts val="600"/>
              </a:spcBef>
              <a:buSzTx/>
            </a:pPr>
            <a:r>
              <a:rPr lang="zh-CN" altLang="en-US" sz="2800"/>
              <a:t>第二类众核</a:t>
            </a:r>
            <a:endParaRPr lang="en-US" altLang="zh-CN" sz="2800"/>
          </a:p>
          <a:p>
            <a:pPr marL="711200" lvl="1" indent="-347663">
              <a:lnSpc>
                <a:spcPct val="100000"/>
              </a:lnSpc>
              <a:spcBef>
                <a:spcPts val="600"/>
              </a:spcBef>
              <a:buClr>
                <a:srgbClr val="F79646"/>
              </a:buClr>
            </a:pPr>
            <a:r>
              <a:rPr lang="en-US" altLang="zh-CN" sz="2400"/>
              <a:t>NVIDIA</a:t>
            </a:r>
            <a:r>
              <a:rPr lang="zh-CN" altLang="en-US" sz="2400"/>
              <a:t>的</a:t>
            </a:r>
            <a:r>
              <a:rPr lang="en-US" altLang="zh-CN" sz="2400"/>
              <a:t>Kepler</a:t>
            </a:r>
            <a:r>
              <a:rPr lang="zh-CN" altLang="en-US" sz="2400"/>
              <a:t>架构</a:t>
            </a:r>
            <a:endParaRPr lang="en-US" altLang="zh-CN" sz="2400"/>
          </a:p>
          <a:p>
            <a:pPr marL="1074738" lvl="2" indent="-363538">
              <a:lnSpc>
                <a:spcPct val="100000"/>
              </a:lnSpc>
              <a:spcBef>
                <a:spcPts val="600"/>
              </a:spcBef>
            </a:pPr>
            <a:r>
              <a:rPr lang="en-US" altLang="zh-CN" sz="2000"/>
              <a:t>2688</a:t>
            </a:r>
            <a:r>
              <a:rPr lang="zh-CN" altLang="en-US" sz="2000"/>
              <a:t>个处理器核</a:t>
            </a:r>
            <a:endParaRPr lang="en-US" altLang="zh-CN" sz="2000"/>
          </a:p>
          <a:p>
            <a:pPr marL="1074738" lvl="2" indent="-363538">
              <a:lnSpc>
                <a:spcPct val="100000"/>
              </a:lnSpc>
              <a:spcBef>
                <a:spcPts val="600"/>
              </a:spcBef>
            </a:pPr>
            <a:r>
              <a:rPr lang="en-US" altLang="zh-CN" sz="2000"/>
              <a:t>732MHz</a:t>
            </a:r>
            <a:r>
              <a:rPr lang="zh-CN" altLang="en-US" sz="2000"/>
              <a:t>主频</a:t>
            </a:r>
            <a:endParaRPr lang="en-US" altLang="zh-CN" sz="2000"/>
          </a:p>
          <a:p>
            <a:pPr marL="1074738" lvl="2" indent="-363538">
              <a:lnSpc>
                <a:spcPct val="100000"/>
              </a:lnSpc>
              <a:spcBef>
                <a:spcPts val="600"/>
              </a:spcBef>
            </a:pPr>
            <a:r>
              <a:rPr lang="en-US" altLang="zh-CN" sz="2000"/>
              <a:t>1.31TFlops</a:t>
            </a:r>
            <a:r>
              <a:rPr lang="zh-CN" altLang="en-US" sz="2000"/>
              <a:t>双精度</a:t>
            </a:r>
            <a:endParaRPr lang="en-US" altLang="zh-CN" sz="2000"/>
          </a:p>
          <a:p>
            <a:pPr marL="711200" lvl="1" indent="-347663">
              <a:lnSpc>
                <a:spcPct val="100000"/>
              </a:lnSpc>
              <a:spcBef>
                <a:spcPts val="600"/>
              </a:spcBef>
              <a:buClr>
                <a:srgbClr val="F79646"/>
              </a:buClr>
            </a:pPr>
            <a:r>
              <a:rPr lang="en-US" altLang="zh-CN" sz="2400"/>
              <a:t>NVIDIA</a:t>
            </a:r>
            <a:r>
              <a:rPr lang="zh-CN" altLang="en-US" sz="2400"/>
              <a:t>的</a:t>
            </a:r>
            <a:r>
              <a:rPr lang="en-US" altLang="zh-CN" sz="2400"/>
              <a:t>Pascal</a:t>
            </a:r>
            <a:r>
              <a:rPr lang="zh-CN" altLang="en-US" sz="2400"/>
              <a:t>架构</a:t>
            </a:r>
            <a:endParaRPr lang="en-US" altLang="zh-CN" sz="2400"/>
          </a:p>
          <a:p>
            <a:pPr marL="1074738" lvl="2" indent="-363538">
              <a:lnSpc>
                <a:spcPct val="100000"/>
              </a:lnSpc>
              <a:spcBef>
                <a:spcPts val="600"/>
              </a:spcBef>
            </a:pPr>
            <a:r>
              <a:rPr lang="en-US" altLang="zh-CN" sz="2000"/>
              <a:t>2016</a:t>
            </a:r>
            <a:r>
              <a:rPr lang="zh-CN" altLang="en-US" sz="2000"/>
              <a:t>年</a:t>
            </a:r>
            <a:r>
              <a:rPr lang="en-US" altLang="zh-CN" sz="2000"/>
              <a:t>4</a:t>
            </a:r>
            <a:r>
              <a:rPr lang="zh-CN" altLang="en-US" sz="2000"/>
              <a:t>月推出</a:t>
            </a:r>
            <a:r>
              <a:rPr lang="en-US" altLang="zh-CN" sz="2000"/>
              <a:t>GPU</a:t>
            </a:r>
            <a:r>
              <a:rPr lang="zh-CN" altLang="en-US" sz="2000"/>
              <a:t>芯片</a:t>
            </a:r>
            <a:r>
              <a:rPr lang="en-US" altLang="zh-CN" sz="2000"/>
              <a:t>Tesla P100</a:t>
            </a:r>
          </a:p>
          <a:p>
            <a:pPr marL="1347788" lvl="3" indent="-273050">
              <a:lnSpc>
                <a:spcPct val="100000"/>
              </a:lnSpc>
              <a:spcBef>
                <a:spcPts val="600"/>
              </a:spcBef>
              <a:buSzPct val="80000"/>
              <a:buFont typeface="Wingdings" panose="05000000000000000000" pitchFamily="2" charset="2"/>
              <a:buChar char="Ø"/>
            </a:pPr>
            <a:r>
              <a:rPr lang="en-US" altLang="zh-CN" sz="2400">
                <a:latin typeface="Times New Roman" panose="02020603050405020304" pitchFamily="18" charset="0"/>
                <a:ea typeface="华文新魏" panose="02010800040101010101" pitchFamily="2" charset="-122"/>
              </a:rPr>
              <a:t>16nm</a:t>
            </a:r>
            <a:r>
              <a:rPr lang="zh-CN" altLang="en-US" sz="2400">
                <a:latin typeface="Times New Roman" panose="02020603050405020304" pitchFamily="18" charset="0"/>
                <a:ea typeface="华文新魏" panose="02010800040101010101" pitchFamily="2" charset="-122"/>
              </a:rPr>
              <a:t>，内置</a:t>
            </a:r>
            <a:r>
              <a:rPr lang="en-US" altLang="zh-CN" sz="2400">
                <a:latin typeface="Times New Roman" panose="02020603050405020304" pitchFamily="18" charset="0"/>
                <a:ea typeface="华文新魏" panose="02010800040101010101" pitchFamily="2" charset="-122"/>
              </a:rPr>
              <a:t>150</a:t>
            </a:r>
            <a:r>
              <a:rPr lang="zh-CN" altLang="en-US" sz="2400">
                <a:latin typeface="Times New Roman" panose="02020603050405020304" pitchFamily="18" charset="0"/>
                <a:ea typeface="华文新魏" panose="02010800040101010101" pitchFamily="2" charset="-122"/>
              </a:rPr>
              <a:t>亿个晶体管，可用于深度学习</a:t>
            </a:r>
            <a:endParaRPr lang="en-US" altLang="zh-CN" sz="2400">
              <a:latin typeface="Times New Roman" panose="02020603050405020304" pitchFamily="18" charset="0"/>
              <a:ea typeface="华文新魏" panose="02010800040101010101" pitchFamily="2" charset="-122"/>
            </a:endParaRPr>
          </a:p>
          <a:p>
            <a:pPr marL="1347788" lvl="3" indent="-273050">
              <a:lnSpc>
                <a:spcPct val="100000"/>
              </a:lnSpc>
              <a:spcBef>
                <a:spcPts val="600"/>
              </a:spcBef>
              <a:buSzPct val="80000"/>
              <a:buFont typeface="Wingdings" panose="05000000000000000000" pitchFamily="2" charset="2"/>
              <a:buChar char="Ø"/>
            </a:pPr>
            <a:r>
              <a:rPr lang="zh-CN" altLang="en-US" sz="2400">
                <a:latin typeface="Times New Roman" panose="02020603050405020304" pitchFamily="18" charset="0"/>
                <a:ea typeface="华文新魏" panose="02010800040101010101" pitchFamily="2" charset="-122"/>
              </a:rPr>
              <a:t>采用新的存储架构</a:t>
            </a:r>
            <a:r>
              <a:rPr lang="en-US" altLang="zh-CN" sz="2400">
                <a:latin typeface="Times New Roman" panose="02020603050405020304" pitchFamily="18" charset="0"/>
                <a:ea typeface="华文新魏" panose="02010800040101010101" pitchFamily="2" charset="-122"/>
              </a:rPr>
              <a:t>(HBM2)</a:t>
            </a:r>
            <a:r>
              <a:rPr lang="zh-CN" altLang="en-US" sz="2400">
                <a:latin typeface="Times New Roman" panose="02020603050405020304" pitchFamily="18" charset="0"/>
                <a:ea typeface="华文新魏" panose="02010800040101010101" pitchFamily="2" charset="-122"/>
              </a:rPr>
              <a:t>，显存带宽达</a:t>
            </a:r>
            <a:r>
              <a:rPr lang="en-US" altLang="zh-CN" sz="2400">
                <a:latin typeface="Times New Roman" panose="02020603050405020304" pitchFamily="18" charset="0"/>
                <a:ea typeface="华文新魏" panose="02010800040101010101" pitchFamily="2" charset="-122"/>
              </a:rPr>
              <a:t>1TB/s</a:t>
            </a:r>
          </a:p>
          <a:p>
            <a:pPr marL="1347788" lvl="3" indent="-273050">
              <a:lnSpc>
                <a:spcPct val="100000"/>
              </a:lnSpc>
              <a:spcBef>
                <a:spcPts val="600"/>
              </a:spcBef>
              <a:buSzPct val="80000"/>
              <a:buFont typeface="Wingdings" panose="05000000000000000000" pitchFamily="2" charset="2"/>
              <a:buChar char="Ø"/>
            </a:pPr>
            <a:r>
              <a:rPr lang="zh-CN" altLang="en-US" sz="2400">
                <a:latin typeface="Times New Roman" panose="02020603050405020304" pitchFamily="18" charset="0"/>
                <a:ea typeface="华文新魏" panose="02010800040101010101" pitchFamily="2" charset="-122"/>
              </a:rPr>
              <a:t>采用新的连接形式</a:t>
            </a:r>
            <a:r>
              <a:rPr lang="en-US" altLang="zh-CN" sz="2400">
                <a:latin typeface="Times New Roman" panose="02020603050405020304" pitchFamily="18" charset="0"/>
                <a:ea typeface="华文新魏" panose="02010800040101010101" pitchFamily="2" charset="-122"/>
              </a:rPr>
              <a:t>(NVLink)</a:t>
            </a:r>
            <a:r>
              <a:rPr lang="zh-CN" altLang="en-US" sz="2400">
                <a:latin typeface="Times New Roman" panose="02020603050405020304" pitchFamily="18" charset="0"/>
                <a:ea typeface="华文新魏" panose="02010800040101010101" pitchFamily="2" charset="-122"/>
              </a:rPr>
              <a:t>，带宽能够达到</a:t>
            </a:r>
            <a:r>
              <a:rPr lang="en-US" altLang="zh-CN" sz="2400">
                <a:latin typeface="Times New Roman" panose="02020603050405020304" pitchFamily="18" charset="0"/>
                <a:ea typeface="华文新魏" panose="02010800040101010101" pitchFamily="2" charset="-122"/>
              </a:rPr>
              <a:t>PCI-E 3.0</a:t>
            </a:r>
            <a:r>
              <a:rPr lang="zh-CN" altLang="en-US" sz="2400">
                <a:latin typeface="Times New Roman" panose="02020603050405020304" pitchFamily="18" charset="0"/>
                <a:ea typeface="华文新魏" panose="02010800040101010101" pitchFamily="2" charset="-122"/>
              </a:rPr>
              <a:t>的</a:t>
            </a:r>
            <a:r>
              <a:rPr lang="en-US" altLang="zh-CN" sz="2400">
                <a:latin typeface="Times New Roman" panose="02020603050405020304" pitchFamily="18" charset="0"/>
                <a:ea typeface="华文新魏" panose="02010800040101010101" pitchFamily="2" charset="-122"/>
              </a:rPr>
              <a:t>5~12</a:t>
            </a:r>
            <a:r>
              <a:rPr lang="zh-CN" altLang="en-US" sz="2400">
                <a:latin typeface="Times New Roman" panose="02020603050405020304" pitchFamily="18" charset="0"/>
                <a:ea typeface="华文新魏" panose="02010800040101010101" pitchFamily="2" charset="-122"/>
              </a:rPr>
              <a:t>倍</a:t>
            </a:r>
          </a:p>
        </p:txBody>
      </p:sp>
      <p:sp>
        <p:nvSpPr>
          <p:cNvPr id="6" name="圆角矩形 5">
            <a:extLst>
              <a:ext uri="{FF2B5EF4-FFF2-40B4-BE49-F238E27FC236}">
                <a16:creationId xmlns:a16="http://schemas.microsoft.com/office/drawing/2014/main" id="{7B74F6A9-8DEE-48FE-B4B6-A762ED950DD1}"/>
              </a:ext>
            </a:extLst>
          </p:cNvPr>
          <p:cNvSpPr/>
          <p:nvPr/>
        </p:nvSpPr>
        <p:spPr bwMode="auto">
          <a:xfrm rot="10800000">
            <a:off x="539750" y="5643563"/>
            <a:ext cx="8193088" cy="85725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ot="10800000"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indent="-3429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3" algn="ctr" eaLnBrk="1" hangingPunct="1">
              <a:defRPr/>
            </a:pPr>
            <a:r>
              <a:rPr lang="zh-CN" altLang="en-US" sz="2400" b="1" dirty="0">
                <a:effectLst>
                  <a:outerShdw blurRad="38100" dist="38100" dir="2700000" algn="tl">
                    <a:srgbClr val="C0C0C0"/>
                  </a:outerShdw>
                </a:effectLst>
                <a:latin typeface="Times New Roman" panose="02020603050405020304" pitchFamily="18" charset="0"/>
                <a:ea typeface="华文新魏" panose="02010800040101010101" pitchFamily="2" charset="-122"/>
                <a:sym typeface="Wingdings" panose="05000000000000000000" pitchFamily="2" charset="2"/>
              </a:rPr>
              <a:t>众核：访存压力的增大，能耗的增加，结点计算能力与网络接口性能的匹配失衡，导致</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sym typeface="Wingdings" panose="05000000000000000000" pitchFamily="2" charset="2"/>
              </a:rPr>
              <a:t>访存墙</a:t>
            </a:r>
            <a:r>
              <a:rPr lang="zh-CN" altLang="en-US" sz="2400" b="1" dirty="0">
                <a:effectLst>
                  <a:outerShdw blurRad="38100" dist="38100" dir="2700000" algn="tl">
                    <a:srgbClr val="C0C0C0"/>
                  </a:outerShdw>
                </a:effectLst>
                <a:latin typeface="Times New Roman" panose="02020603050405020304" pitchFamily="18" charset="0"/>
                <a:ea typeface="华文新魏" panose="02010800040101010101" pitchFamily="2" charset="-122"/>
                <a:sym typeface="Wingdings" panose="05000000000000000000" pitchFamily="2" charset="2"/>
              </a:rPr>
              <a:t>问题更加突出</a:t>
            </a:r>
            <a:endParaRPr lang="zh-CN" altLang="en-US" sz="2400" b="1" dirty="0">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pic>
        <p:nvPicPr>
          <p:cNvPr id="5632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011238"/>
            <a:ext cx="3059113"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标题 5"/>
          <p:cNvSpPr>
            <a:spLocks noGrp="1"/>
          </p:cNvSpPr>
          <p:nvPr>
            <p:ph type="title"/>
          </p:nvPr>
        </p:nvSpPr>
        <p:spPr bwMode="auto">
          <a:xfrm>
            <a:off x="82550" y="125413"/>
            <a:ext cx="52101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向</a:t>
            </a:r>
            <a:r>
              <a:rPr lang="zh-CN" altLang="zh-CN" dirty="0">
                <a:solidFill>
                  <a:srgbClr val="A50021"/>
                </a:solidFill>
              </a:rPr>
              <a:t>多核体系结构</a:t>
            </a:r>
            <a:r>
              <a:rPr lang="zh-CN" altLang="en-US" dirty="0">
                <a:solidFill>
                  <a:srgbClr val="A50021"/>
                </a:solidFill>
              </a:rPr>
              <a:t>转变</a:t>
            </a:r>
            <a:endParaRPr lang="zh-CN" altLang="zh-CN" dirty="0">
              <a:solidFill>
                <a:srgbClr val="A5002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bwMode="auto">
          <a:xfrm>
            <a:off x="138202" y="11124"/>
            <a:ext cx="8208838" cy="576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dirty="0">
                <a:solidFill>
                  <a:srgbClr val="A50021"/>
                </a:solidFill>
                <a:latin typeface="微软雅黑" panose="020B0503020204020204" pitchFamily="34" charset="-122"/>
                <a:ea typeface="微软雅黑" panose="020B0503020204020204" pitchFamily="34" charset="-122"/>
              </a:rPr>
              <a:t>1.6 </a:t>
            </a:r>
            <a:r>
              <a:rPr lang="zh-CN" altLang="en-US" sz="3200" b="1" dirty="0">
                <a:solidFill>
                  <a:srgbClr val="A50021"/>
                </a:solidFill>
                <a:latin typeface="微软雅黑" panose="020B0503020204020204" pitchFamily="34" charset="-122"/>
                <a:ea typeface="微软雅黑" panose="020B0503020204020204" pitchFamily="34" charset="-122"/>
              </a:rPr>
              <a:t>计算机的发展</a:t>
            </a:r>
            <a:r>
              <a:rPr lang="en-US" altLang="zh-CN" sz="3200" b="1" dirty="0">
                <a:solidFill>
                  <a:srgbClr val="A50021"/>
                </a:solidFill>
                <a:latin typeface="微软雅黑" panose="020B0503020204020204" pitchFamily="34" charset="-122"/>
                <a:ea typeface="微软雅黑" panose="020B0503020204020204" pitchFamily="34" charset="-122"/>
              </a:rPr>
              <a:t>——3.</a:t>
            </a:r>
            <a:r>
              <a:rPr lang="zh-CN" altLang="en-US" sz="3200" b="1" dirty="0">
                <a:solidFill>
                  <a:srgbClr val="A50021"/>
                </a:solidFill>
                <a:latin typeface="微软雅黑" panose="020B0503020204020204" pitchFamily="34" charset="-122"/>
                <a:ea typeface="微软雅黑" panose="020B0503020204020204" pitchFamily="34" charset="-122"/>
              </a:rPr>
              <a:t> </a:t>
            </a:r>
            <a:r>
              <a:rPr lang="zh-CN" altLang="zh-CN" sz="3200" b="1" dirty="0">
                <a:solidFill>
                  <a:srgbClr val="A50021"/>
                </a:solidFill>
                <a:latin typeface="微软雅黑" panose="020B0503020204020204" pitchFamily="34" charset="-122"/>
                <a:ea typeface="微软雅黑" panose="020B0503020204020204" pitchFamily="34" charset="-122"/>
              </a:rPr>
              <a:t>并行计算</a:t>
            </a:r>
            <a:r>
              <a:rPr lang="en-US" altLang="zh-CN" sz="3200" b="1" dirty="0">
                <a:solidFill>
                  <a:srgbClr val="A50021"/>
                </a:solidFill>
                <a:latin typeface="微软雅黑" panose="020B0503020204020204" pitchFamily="34" charset="-122"/>
                <a:ea typeface="微软雅黑" panose="020B0503020204020204" pitchFamily="34" charset="-122"/>
              </a:rPr>
              <a:t>/</a:t>
            </a:r>
            <a:r>
              <a:rPr lang="zh-CN" altLang="zh-CN" sz="3200" b="1" dirty="0">
                <a:solidFill>
                  <a:srgbClr val="A50021"/>
                </a:solidFill>
                <a:latin typeface="微软雅黑" panose="020B0503020204020204" pitchFamily="34" charset="-122"/>
                <a:ea typeface="微软雅黑" panose="020B0503020204020204" pitchFamily="34" charset="-122"/>
              </a:rPr>
              <a:t>处理</a:t>
            </a:r>
          </a:p>
        </p:txBody>
      </p:sp>
      <p:pic>
        <p:nvPicPr>
          <p:cNvPr id="58371" name="内容占位符 2"/>
          <p:cNvPicPr>
            <a:picLocks noGrp="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90525" y="981075"/>
            <a:ext cx="8435975" cy="55959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413" y="3230563"/>
            <a:ext cx="5083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5404D8DD-12A6-4871-9FB7-0AFB6A86D611}"/>
              </a:ext>
            </a:extLst>
          </p:cNvPr>
          <p:cNvCxnSpPr/>
          <p:nvPr/>
        </p:nvCxnSpPr>
        <p:spPr>
          <a:xfrm>
            <a:off x="5429250" y="6594475"/>
            <a:ext cx="147637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2A4C49F-A0CA-4F56-AEE7-76E30779377F}"/>
              </a:ext>
            </a:extLst>
          </p:cNvPr>
          <p:cNvSpPr/>
          <p:nvPr/>
        </p:nvSpPr>
        <p:spPr>
          <a:xfrm>
            <a:off x="142875" y="5357813"/>
            <a:ext cx="8753475" cy="142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857250" y="2000250"/>
            <a:ext cx="8001000" cy="4214813"/>
            <a:chOff x="0" y="0"/>
            <a:chExt cx="8001086" cy="4214842"/>
          </a:xfrm>
        </p:grpSpPr>
        <p:sp>
          <p:nvSpPr>
            <p:cNvPr id="60419" name="内容占位符 2"/>
            <p:cNvSpPr txBox="1">
              <a:spLocks noChangeArrowheads="1"/>
            </p:cNvSpPr>
            <p:nvPr/>
          </p:nvSpPr>
          <p:spPr bwMode="auto">
            <a:xfrm>
              <a:off x="2286016" y="0"/>
              <a:ext cx="5715070" cy="421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marL="469900" indent="-469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dirty="0">
                  <a:latin typeface="华文新魏" panose="02010800040101010101" pitchFamily="2" charset="-122"/>
                  <a:ea typeface="隶书" panose="02010509060101010101" pitchFamily="49" charset="-122"/>
                  <a:sym typeface="Times New Roman" panose="02020603050405020304" pitchFamily="18" charset="0"/>
                </a:rPr>
                <a:t>    早在二十世纪四十年代中后期，现代电子计算机的鼻祖冯</a:t>
              </a:r>
              <a:r>
                <a:rPr lang="en-US" altLang="zh-CN" sz="3600" dirty="0">
                  <a:latin typeface="华文新魏" panose="02010800040101010101" pitchFamily="2" charset="-122"/>
                  <a:ea typeface="隶书" panose="02010509060101010101" pitchFamily="49" charset="-122"/>
                  <a:sym typeface="Times New Roman" panose="02020603050405020304" pitchFamily="18" charset="0"/>
                </a:rPr>
                <a:t>·</a:t>
              </a:r>
              <a:r>
                <a:rPr lang="zh-CN" altLang="en-US" sz="3600" dirty="0">
                  <a:latin typeface="华文新魏" panose="02010800040101010101" pitchFamily="2" charset="-122"/>
                  <a:ea typeface="隶书" panose="02010509060101010101" pitchFamily="49" charset="-122"/>
                  <a:sym typeface="Times New Roman" panose="02020603050405020304" pitchFamily="18" charset="0"/>
                </a:rPr>
                <a:t>诺伊曼就提出了用</a:t>
              </a:r>
              <a:r>
                <a:rPr lang="zh-CN" altLang="en-US" sz="3600" dirty="0">
                  <a:solidFill>
                    <a:srgbClr val="FF0000"/>
                  </a:solidFill>
                  <a:latin typeface="华文新魏" panose="02010800040101010101" pitchFamily="2" charset="-122"/>
                  <a:ea typeface="隶书" panose="02010509060101010101" pitchFamily="49" charset="-122"/>
                  <a:sym typeface="Times New Roman" panose="02020603050405020304" pitchFamily="18" charset="0"/>
                </a:rPr>
                <a:t>并行计算</a:t>
              </a:r>
              <a:r>
                <a:rPr lang="zh-CN" altLang="en-US" sz="3600" dirty="0">
                  <a:solidFill>
                    <a:srgbClr val="0000CC"/>
                  </a:solidFill>
                  <a:latin typeface="华文新魏" panose="02010800040101010101" pitchFamily="2" charset="-122"/>
                  <a:ea typeface="隶书" panose="02010509060101010101" pitchFamily="49" charset="-122"/>
                  <a:sym typeface="Times New Roman" panose="02020603050405020304" pitchFamily="18" charset="0"/>
                </a:rPr>
                <a:t>提高计算机性能</a:t>
              </a:r>
              <a:r>
                <a:rPr lang="zh-CN" altLang="en-US" sz="3600" dirty="0">
                  <a:latin typeface="华文新魏" panose="02010800040101010101" pitchFamily="2" charset="-122"/>
                  <a:ea typeface="隶书" panose="02010509060101010101" pitchFamily="49" charset="-122"/>
                  <a:sym typeface="Times New Roman" panose="02020603050405020304" pitchFamily="18" charset="0"/>
                </a:rPr>
                <a:t>的技术途径！</a:t>
              </a:r>
            </a:p>
            <a:p>
              <a:endParaRPr lang="en-US" altLang="zh-CN" sz="3600" dirty="0">
                <a:latin typeface="华文新魏" panose="02010800040101010101" pitchFamily="2" charset="-122"/>
                <a:ea typeface="隶书" panose="02010509060101010101" pitchFamily="49" charset="-122"/>
                <a:sym typeface="Times New Roman" panose="02020603050405020304" pitchFamily="18" charset="0"/>
              </a:endParaRPr>
            </a:p>
          </p:txBody>
        </p:sp>
        <p:grpSp>
          <p:nvGrpSpPr>
            <p:cNvPr id="60420" name="Group 5"/>
            <p:cNvGrpSpPr>
              <a:grpSpLocks/>
            </p:cNvGrpSpPr>
            <p:nvPr/>
          </p:nvGrpSpPr>
          <p:grpSpPr bwMode="auto">
            <a:xfrm>
              <a:off x="0" y="0"/>
              <a:ext cx="2390392" cy="3381301"/>
              <a:chOff x="0" y="0"/>
              <a:chExt cx="2390392" cy="3381301"/>
            </a:xfrm>
          </p:grpSpPr>
          <p:sp>
            <p:nvSpPr>
              <p:cNvPr id="53254" name="Rektangel 631">
                <a:extLst>
                  <a:ext uri="{FF2B5EF4-FFF2-40B4-BE49-F238E27FC236}">
                    <a16:creationId xmlns:a16="http://schemas.microsoft.com/office/drawing/2014/main" id="{08929B26-D4B4-4FC8-904C-09178052305A}"/>
                  </a:ext>
                </a:extLst>
              </p:cNvPr>
              <p:cNvSpPr>
                <a:spLocks noChangeArrowheads="1"/>
              </p:cNvSpPr>
              <p:nvPr/>
            </p:nvSpPr>
            <p:spPr bwMode="auto">
              <a:xfrm>
                <a:off x="0" y="3062309"/>
                <a:ext cx="2390801" cy="319089"/>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a:latin typeface="华文新魏" panose="02010800040101010101" pitchFamily="2" charset="-122"/>
                    <a:ea typeface="隶书" panose="02010509060101010101" pitchFamily="49" charset="-122"/>
                    <a:sym typeface="Times New Roman" panose="02020603050405020304" pitchFamily="18" charset="0"/>
                  </a:rPr>
                  <a:t>冯</a:t>
                </a:r>
                <a:r>
                  <a:rPr lang="en-US" altLang="zh-CN" sz="2000" b="1">
                    <a:latin typeface="华文新魏" panose="02010800040101010101" pitchFamily="2" charset="-122"/>
                    <a:ea typeface="隶书" panose="02010509060101010101" pitchFamily="49" charset="-122"/>
                    <a:sym typeface="Times New Roman" panose="02020603050405020304" pitchFamily="18" charset="0"/>
                  </a:rPr>
                  <a:t>·</a:t>
                </a:r>
                <a:r>
                  <a:rPr lang="zh-CN" altLang="en-US" sz="2000" b="1">
                    <a:latin typeface="华文新魏" panose="02010800040101010101" pitchFamily="2" charset="-122"/>
                    <a:ea typeface="隶书" panose="02010509060101010101" pitchFamily="49" charset="-122"/>
                    <a:sym typeface="Times New Roman" panose="02020603050405020304" pitchFamily="18" charset="0"/>
                  </a:rPr>
                  <a:t>诺伊曼</a:t>
                </a:r>
                <a:endParaRPr lang="en-US" altLang="zh-CN" sz="2000" b="1">
                  <a:latin typeface="华文新魏" panose="02010800040101010101" pitchFamily="2" charset="-122"/>
                  <a:ea typeface="隶书" panose="02010509060101010101" pitchFamily="49" charset="-122"/>
                  <a:sym typeface="Times New Roman" panose="02020603050405020304" pitchFamily="18" charset="0"/>
                </a:endParaRPr>
              </a:p>
            </p:txBody>
          </p:sp>
          <p:pic>
            <p:nvPicPr>
              <p:cNvPr id="60422" name="Picture 1" descr="E:\20111204院士报告\PPT素材\冯诺依曼\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0" y="-98288"/>
                <a:ext cx="2542032" cy="324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bwMode="auto">
          <a:xfrm>
            <a:off x="457200" y="52388"/>
            <a:ext cx="8686800" cy="9286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a:solidFill>
                  <a:srgbClr val="A50021"/>
                </a:solidFill>
                <a:latin typeface="微软雅黑" panose="020B0503020204020204" pitchFamily="34" charset="-122"/>
                <a:ea typeface="微软雅黑" panose="020B0503020204020204" pitchFamily="34" charset="-122"/>
              </a:rPr>
              <a:t>(1) Amdahl</a:t>
            </a:r>
            <a:r>
              <a:rPr lang="zh-CN" altLang="zh-CN" sz="3200" b="1">
                <a:solidFill>
                  <a:srgbClr val="A50021"/>
                </a:solidFill>
                <a:latin typeface="微软雅黑" panose="020B0503020204020204" pitchFamily="34" charset="-122"/>
                <a:ea typeface="微软雅黑" panose="020B0503020204020204" pitchFamily="34" charset="-122"/>
              </a:rPr>
              <a:t>公式与适度并行</a:t>
            </a:r>
          </a:p>
        </p:txBody>
      </p:sp>
      <p:sp>
        <p:nvSpPr>
          <p:cNvPr id="62467" name="内容占位符 2"/>
          <p:cNvSpPr>
            <a:spLocks noGrp="1"/>
          </p:cNvSpPr>
          <p:nvPr>
            <p:ph idx="4294967295"/>
          </p:nvPr>
        </p:nvSpPr>
        <p:spPr bwMode="auto">
          <a:xfrm>
            <a:off x="457200" y="1357313"/>
            <a:ext cx="8229600" cy="4768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黑体" panose="02010609060101010101" pitchFamily="49" charset="-122"/>
                <a:ea typeface="黑体" panose="02010609060101010101" pitchFamily="49" charset="-122"/>
              </a:rPr>
              <a:t>1967</a:t>
            </a:r>
            <a:r>
              <a:rPr lang="zh-CN" altLang="en-US">
                <a:latin typeface="黑体" panose="02010609060101010101" pitchFamily="49" charset="-122"/>
                <a:ea typeface="黑体" panose="02010609060101010101" pitchFamily="49" charset="-122"/>
              </a:rPr>
              <a:t>年</a:t>
            </a:r>
            <a:r>
              <a:rPr lang="en-US" altLang="zh-CN">
                <a:latin typeface="黑体" panose="02010609060101010101" pitchFamily="49" charset="-122"/>
                <a:ea typeface="黑体" panose="02010609060101010101" pitchFamily="49" charset="-122"/>
              </a:rPr>
              <a:t>Amdahl</a:t>
            </a:r>
            <a:r>
              <a:rPr lang="zh-CN" altLang="en-US">
                <a:latin typeface="黑体" panose="02010609060101010101" pitchFamily="49" charset="-122"/>
                <a:ea typeface="黑体" panose="02010609060101010101" pitchFamily="49" charset="-122"/>
              </a:rPr>
              <a:t>提出了著名的并行计算性能加速比公式（也称为</a:t>
            </a:r>
            <a:r>
              <a:rPr lang="en-US" altLang="zh-CN">
                <a:latin typeface="黑体" panose="02010609060101010101" pitchFamily="49" charset="-122"/>
                <a:ea typeface="黑体" panose="02010609060101010101" pitchFamily="49" charset="-122"/>
              </a:rPr>
              <a:t>Amdahl</a:t>
            </a:r>
            <a:r>
              <a:rPr lang="zh-CN" altLang="en-US">
                <a:latin typeface="黑体" panose="02010609060101010101" pitchFamily="49" charset="-122"/>
                <a:ea typeface="黑体" panose="02010609060101010101" pitchFamily="49" charset="-122"/>
              </a:rPr>
              <a:t>定律）</a:t>
            </a:r>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buFont typeface="Times" panose="02020603050405020304" pitchFamily="18" charset="0"/>
              <a:buNone/>
            </a:pPr>
            <a:endParaRPr lang="en-US" altLang="zh-CN">
              <a:latin typeface="黑体" panose="02010609060101010101" pitchFamily="49" charset="-122"/>
              <a:ea typeface="黑体" panose="02010609060101010101" pitchFamily="49" charset="-122"/>
            </a:endParaRPr>
          </a:p>
          <a:p>
            <a:endParaRPr lang="zh-CN" altLang="en-US">
              <a:latin typeface="黑体" panose="02010609060101010101" pitchFamily="49" charset="-122"/>
              <a:ea typeface="黑体" panose="02010609060101010101" pitchFamily="49" charset="-122"/>
            </a:endParaRPr>
          </a:p>
          <a:p>
            <a:endParaRPr lang="zh-CN" altLang="en-US">
              <a:latin typeface="黑体" panose="02010609060101010101" pitchFamily="49" charset="-122"/>
              <a:ea typeface="黑体" panose="02010609060101010101" pitchFamily="49" charset="-122"/>
            </a:endParaRPr>
          </a:p>
        </p:txBody>
      </p:sp>
      <p:graphicFrame>
        <p:nvGraphicFramePr>
          <p:cNvPr id="62468" name="Object 2"/>
          <p:cNvGraphicFramePr>
            <a:graphicFrameLocks noChangeAspect="1"/>
          </p:cNvGraphicFramePr>
          <p:nvPr>
            <p:extLst>
              <p:ext uri="{D42A27DB-BD31-4B8C-83A1-F6EECF244321}">
                <p14:modId xmlns:p14="http://schemas.microsoft.com/office/powerpoint/2010/main" val="618725910"/>
              </p:ext>
            </p:extLst>
          </p:nvPr>
        </p:nvGraphicFramePr>
        <p:xfrm>
          <a:off x="1042988" y="2636838"/>
          <a:ext cx="3759200" cy="1363662"/>
        </p:xfrm>
        <a:graphic>
          <a:graphicData uri="http://schemas.openxmlformats.org/presentationml/2006/ole">
            <mc:AlternateContent xmlns:mc="http://schemas.openxmlformats.org/markup-compatibility/2006">
              <mc:Choice xmlns:v="urn:schemas-microsoft-com:vml" Requires="v">
                <p:oleObj r:id="rId3" imgW="1156202" imgH="419282" progId="">
                  <p:embed/>
                </p:oleObj>
              </mc:Choice>
              <mc:Fallback>
                <p:oleObj r:id="rId3" imgW="1156202" imgH="41928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636838"/>
                        <a:ext cx="37592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5" name="内容占位符 2"/>
          <p:cNvSpPr txBox="1">
            <a:spLocks noChangeArrowheads="1"/>
          </p:cNvSpPr>
          <p:nvPr/>
        </p:nvSpPr>
        <p:spPr bwMode="auto">
          <a:xfrm>
            <a:off x="142875" y="4000500"/>
            <a:ext cx="521493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450850" indent="-323850">
              <a:defRPr>
                <a:solidFill>
                  <a:schemeClr val="tx1"/>
                </a:solidFill>
                <a:latin typeface="Arial" panose="020B0604020202020204" pitchFamily="34" charset="0"/>
                <a:ea typeface="宋体" panose="02010600030101010101" pitchFamily="2" charset="-122"/>
              </a:defRPr>
            </a:lvl1pPr>
            <a:lvl2pPr marL="908050" indent="-3238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ct val="20000"/>
              </a:spcBef>
              <a:spcAft>
                <a:spcPct val="20000"/>
              </a:spcAft>
              <a:buClr>
                <a:srgbClr val="C00000"/>
              </a:buClr>
              <a:buSzPct val="120000"/>
            </a:pPr>
            <a:endParaRPr lang="en-US" altLang="zh-CN" sz="2800" i="1">
              <a:latin typeface="华文新魏" panose="02010800040101010101" pitchFamily="2" charset="-122"/>
              <a:ea typeface="黑体" panose="02010609060101010101" pitchFamily="49" charset="-122"/>
              <a:sym typeface="Times New Roman" panose="02020603050405020304" pitchFamily="18" charset="0"/>
            </a:endParaRPr>
          </a:p>
          <a:p>
            <a:pPr>
              <a:spcBef>
                <a:spcPct val="20000"/>
              </a:spcBef>
              <a:spcAft>
                <a:spcPct val="20000"/>
              </a:spcAft>
              <a:buClr>
                <a:srgbClr val="C00000"/>
              </a:buClr>
              <a:buSzPct val="120000"/>
            </a:pPr>
            <a:r>
              <a:rPr lang="en-US" altLang="zh-CN" sz="3200" i="1">
                <a:solidFill>
                  <a:srgbClr val="FF0000"/>
                </a:solidFill>
                <a:latin typeface="华文新魏" panose="02010800040101010101" pitchFamily="2" charset="-122"/>
                <a:ea typeface="黑体" panose="02010609060101010101" pitchFamily="49" charset="-122"/>
                <a:sym typeface="Times New Roman" panose="02020603050405020304" pitchFamily="18" charset="0"/>
              </a:rPr>
              <a:t>N: </a:t>
            </a:r>
            <a:r>
              <a:rPr lang="zh-CN" altLang="en-US" sz="2800" i="1">
                <a:latin typeface="华文新魏" panose="02010800040101010101" pitchFamily="2" charset="-122"/>
                <a:ea typeface="黑体" panose="02010609060101010101" pitchFamily="49" charset="-122"/>
                <a:sym typeface="Times New Roman" panose="02020603050405020304" pitchFamily="18" charset="0"/>
              </a:rPr>
              <a:t>为处理器数量</a:t>
            </a:r>
          </a:p>
          <a:p>
            <a:pPr>
              <a:spcBef>
                <a:spcPct val="20000"/>
              </a:spcBef>
              <a:spcAft>
                <a:spcPct val="20000"/>
              </a:spcAft>
              <a:buClr>
                <a:srgbClr val="C00000"/>
              </a:buClr>
              <a:buSzPct val="120000"/>
            </a:pPr>
            <a:r>
              <a:rPr lang="en-US" altLang="zh-CN" sz="3600" i="1">
                <a:solidFill>
                  <a:srgbClr val="FF0000"/>
                </a:solidFill>
                <a:latin typeface="华文新魏" panose="02010800040101010101" pitchFamily="2" charset="-122"/>
                <a:ea typeface="黑体" panose="02010609060101010101" pitchFamily="49" charset="-122"/>
                <a:sym typeface="Times New Roman" panose="02020603050405020304" pitchFamily="18" charset="0"/>
              </a:rPr>
              <a:t>s: </a:t>
            </a:r>
            <a:r>
              <a:rPr lang="zh-CN" altLang="en-US" sz="2800" i="1">
                <a:latin typeface="华文新魏" panose="02010800040101010101" pitchFamily="2" charset="-122"/>
                <a:ea typeface="黑体" panose="02010609060101010101" pitchFamily="49" charset="-122"/>
                <a:sym typeface="Times New Roman" panose="02020603050405020304" pitchFamily="18" charset="0"/>
              </a:rPr>
              <a:t>指程序中串行部分的工作量占整个程序工作量的比例</a:t>
            </a:r>
            <a:endParaRPr lang="en-US" altLang="zh-CN" sz="2800" i="1">
              <a:latin typeface="华文新魏" panose="02010800040101010101" pitchFamily="2" charset="-122"/>
              <a:ea typeface="黑体" panose="02010609060101010101" pitchFamily="49" charset="-122"/>
              <a:sym typeface="Times New Roman" panose="02020603050405020304" pitchFamily="18" charset="0"/>
            </a:endParaRPr>
          </a:p>
        </p:txBody>
      </p:sp>
      <p:sp>
        <p:nvSpPr>
          <p:cNvPr id="56327" name="Rektangel 631">
            <a:extLst>
              <a:ext uri="{FF2B5EF4-FFF2-40B4-BE49-F238E27FC236}">
                <a16:creationId xmlns:a16="http://schemas.microsoft.com/office/drawing/2014/main" id="{2995317B-1D80-47BF-AA0F-9FD3657C99B5}"/>
              </a:ext>
            </a:extLst>
          </p:cNvPr>
          <p:cNvSpPr>
            <a:spLocks noChangeArrowheads="1"/>
          </p:cNvSpPr>
          <p:nvPr/>
        </p:nvSpPr>
        <p:spPr bwMode="auto">
          <a:xfrm>
            <a:off x="5986463" y="5824538"/>
            <a:ext cx="2357437" cy="319087"/>
          </a:xfrm>
          <a:prstGeom prst="rect">
            <a:avLst/>
          </a:prstGeom>
          <a:noFill/>
          <a:ln>
            <a:noFill/>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sz="2800" b="1" dirty="0">
                <a:latin typeface="华文新魏" pitchFamily="2" charset="-122"/>
                <a:ea typeface="隶书" pitchFamily="49" charset="-122"/>
                <a:sym typeface="Times New Roman" pitchFamily="18" charset="0"/>
              </a:rPr>
              <a:t>Amdahl</a:t>
            </a:r>
          </a:p>
        </p:txBody>
      </p:sp>
      <p:sp>
        <p:nvSpPr>
          <p:cNvPr id="62471" name="圆角矩形 8"/>
          <p:cNvSpPr>
            <a:spLocks noChangeArrowheads="1"/>
          </p:cNvSpPr>
          <p:nvPr/>
        </p:nvSpPr>
        <p:spPr bwMode="auto">
          <a:xfrm>
            <a:off x="928688" y="2571750"/>
            <a:ext cx="4037012" cy="1571625"/>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400" noProof="1">
              <a:solidFill>
                <a:srgbClr val="FFFFFF"/>
              </a:solidFill>
              <a:latin typeface="Calibri" panose="020F0502020204030204" pitchFamily="34" charset="0"/>
              <a:ea typeface="MS PGothic" panose="020B0600070205080204" pitchFamily="34" charset="-128"/>
            </a:endParaRPr>
          </a:p>
        </p:txBody>
      </p:sp>
      <p:pic>
        <p:nvPicPr>
          <p:cNvPr id="6247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2736850"/>
            <a:ext cx="35337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3954AE8-297B-79FA-4C15-17189A7DFDF4}"/>
              </a:ext>
            </a:extLst>
          </p:cNvPr>
          <p:cNvSpPr txBox="1"/>
          <p:nvPr/>
        </p:nvSpPr>
        <p:spPr>
          <a:xfrm>
            <a:off x="827584" y="4244992"/>
            <a:ext cx="1236236" cy="369332"/>
          </a:xfrm>
          <a:prstGeom prst="rect">
            <a:avLst/>
          </a:prstGeom>
          <a:noFill/>
        </p:spPr>
        <p:txBody>
          <a:bodyPr wrap="none" rtlCol="0">
            <a:spAutoFit/>
          </a:bodyPr>
          <a:lstStyle/>
          <a:p>
            <a:r>
              <a:rPr lang="zh-CN" altLang="en-US" dirty="0"/>
              <a:t>必考（</a:t>
            </a:r>
            <a:r>
              <a:rPr lang="en-US" altLang="zh-CN" dirty="0"/>
              <a:t>1</a:t>
            </a:r>
            <a:r>
              <a:rPr lang="zh-CN" altLang="en-US"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slide(fromBottom)">
                                      <p:cBhvr>
                                        <p:cTn id="7"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1"/>
          <p:cNvSpPr>
            <a:spLocks noChangeArrowheads="1"/>
          </p:cNvSpPr>
          <p:nvPr/>
        </p:nvSpPr>
        <p:spPr bwMode="auto">
          <a:xfrm>
            <a:off x="395288" y="1557338"/>
            <a:ext cx="82804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sz="2800" dirty="0">
                <a:latin typeface="黑体" panose="02010609060101010101" pitchFamily="49" charset="-122"/>
                <a:ea typeface="黑体" panose="02010609060101010101" pitchFamily="49" charset="-122"/>
              </a:rPr>
              <a:t>    </a:t>
            </a:r>
            <a:r>
              <a:rPr kumimoji="1" lang="zh-CN" altLang="en-US" sz="2800" dirty="0">
                <a:latin typeface="黑体" panose="02010609060101010101" pitchFamily="49" charset="-122"/>
                <a:ea typeface="黑体" panose="02010609060101010101" pitchFamily="49" charset="-122"/>
              </a:rPr>
              <a:t>一个用于</a:t>
            </a:r>
            <a:r>
              <a:rPr kumimoji="1" lang="en-US" altLang="zh-CN" sz="2800" dirty="0">
                <a:latin typeface="黑体" panose="02010609060101010101" pitchFamily="49" charset="-122"/>
                <a:ea typeface="黑体" panose="02010609060101010101" pitchFamily="49" charset="-122"/>
              </a:rPr>
              <a:t>web</a:t>
            </a:r>
            <a:r>
              <a:rPr kumimoji="1" lang="zh-CN" altLang="en-US" sz="2800" dirty="0">
                <a:latin typeface="黑体" panose="02010609060101010101" pitchFamily="49" charset="-122"/>
                <a:ea typeface="黑体" panose="02010609060101010101" pitchFamily="49" charset="-122"/>
              </a:rPr>
              <a:t>服务器系统处理器的性能。假定采用以下的增强方式，新的处理器处理</a:t>
            </a:r>
            <a:r>
              <a:rPr kumimoji="1" lang="en-US" altLang="zh-CN" sz="2800" dirty="0">
                <a:latin typeface="黑体" panose="02010609060101010101" pitchFamily="49" charset="-122"/>
                <a:ea typeface="黑体" panose="02010609060101010101" pitchFamily="49" charset="-122"/>
              </a:rPr>
              <a:t>WEB</a:t>
            </a:r>
            <a:r>
              <a:rPr kumimoji="1" lang="zh-CN" altLang="en-US" sz="2800" dirty="0">
                <a:latin typeface="黑体" panose="02010609060101010101" pitchFamily="49" charset="-122"/>
                <a:ea typeface="黑体" panose="02010609060101010101" pitchFamily="49" charset="-122"/>
              </a:rPr>
              <a:t>服务器应用程序的计算速度是原来的</a:t>
            </a:r>
            <a:r>
              <a:rPr kumimoji="1" lang="en-US" altLang="zh-CN" sz="2800" dirty="0">
                <a:latin typeface="黑体" panose="02010609060101010101" pitchFamily="49" charset="-122"/>
                <a:ea typeface="黑体" panose="02010609060101010101" pitchFamily="49" charset="-122"/>
              </a:rPr>
              <a:t>10</a:t>
            </a:r>
            <a:r>
              <a:rPr kumimoji="1" lang="zh-CN" altLang="en-US" sz="2800" dirty="0">
                <a:latin typeface="黑体" panose="02010609060101010101" pitchFamily="49" charset="-122"/>
                <a:ea typeface="黑体" panose="02010609060101010101" pitchFamily="49" charset="-122"/>
              </a:rPr>
              <a:t>倍，同时假定此服务器有</a:t>
            </a:r>
            <a:r>
              <a:rPr kumimoji="1" lang="en-US" altLang="zh-CN" sz="2800" dirty="0">
                <a:latin typeface="黑体" panose="02010609060101010101" pitchFamily="49" charset="-122"/>
                <a:ea typeface="黑体" panose="02010609060101010101" pitchFamily="49" charset="-122"/>
              </a:rPr>
              <a:t>40%</a:t>
            </a:r>
            <a:r>
              <a:rPr kumimoji="1" lang="zh-CN" altLang="en-US" sz="2800" dirty="0">
                <a:latin typeface="黑体" panose="02010609060101010101" pitchFamily="49" charset="-122"/>
                <a:ea typeface="黑体" panose="02010609060101010101" pitchFamily="49" charset="-122"/>
              </a:rPr>
              <a:t>的时间用于计算（可并行部分），另外</a:t>
            </a:r>
            <a:r>
              <a:rPr kumimoji="1" lang="en-US" altLang="zh-CN" sz="2800" dirty="0">
                <a:latin typeface="黑体" panose="02010609060101010101" pitchFamily="49" charset="-122"/>
                <a:ea typeface="黑体" panose="02010609060101010101" pitchFamily="49" charset="-122"/>
              </a:rPr>
              <a:t>60%</a:t>
            </a:r>
            <a:r>
              <a:rPr kumimoji="1" lang="zh-CN" altLang="en-US" sz="2800" dirty="0">
                <a:latin typeface="黑体" panose="02010609060101010101" pitchFamily="49" charset="-122"/>
                <a:ea typeface="黑体" panose="02010609060101010101" pitchFamily="49" charset="-122"/>
              </a:rPr>
              <a:t>的时间用于</a:t>
            </a:r>
            <a:r>
              <a:rPr kumimoji="1" lang="en-US" altLang="zh-CN" sz="2800" dirty="0">
                <a:latin typeface="黑体" panose="02010609060101010101" pitchFamily="49" charset="-122"/>
                <a:ea typeface="黑体" panose="02010609060101010101" pitchFamily="49" charset="-122"/>
              </a:rPr>
              <a:t>I/O</a:t>
            </a:r>
            <a:r>
              <a:rPr kumimoji="1" lang="zh-CN" altLang="en-US" sz="2800" dirty="0">
                <a:latin typeface="黑体" panose="02010609060101010101" pitchFamily="49" charset="-122"/>
                <a:ea typeface="黑体" panose="02010609060101010101" pitchFamily="49" charset="-122"/>
              </a:rPr>
              <a:t>操作，那么增强性能后总的加速比是多少？</a:t>
            </a:r>
          </a:p>
        </p:txBody>
      </p:sp>
      <p:graphicFrame>
        <p:nvGraphicFramePr>
          <p:cNvPr id="64515" name="Object 2"/>
          <p:cNvGraphicFramePr>
            <a:graphicFrameLocks noChangeAspect="1"/>
          </p:cNvGraphicFramePr>
          <p:nvPr/>
        </p:nvGraphicFramePr>
        <p:xfrm>
          <a:off x="457200" y="4751388"/>
          <a:ext cx="2978150" cy="1079500"/>
        </p:xfrm>
        <a:graphic>
          <a:graphicData uri="http://schemas.openxmlformats.org/presentationml/2006/ole">
            <mc:AlternateContent xmlns:mc="http://schemas.openxmlformats.org/markup-compatibility/2006">
              <mc:Choice xmlns:v="urn:schemas-microsoft-com:vml" Requires="v">
                <p:oleObj r:id="rId3" imgW="1156202" imgH="419282" progId="">
                  <p:embed/>
                </p:oleObj>
              </mc:Choice>
              <mc:Fallback>
                <p:oleObj r:id="rId3" imgW="1156202" imgH="41928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51388"/>
                        <a:ext cx="29781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6" name="标题 1"/>
          <p:cNvSpPr txBox="1">
            <a:spLocks/>
          </p:cNvSpPr>
          <p:nvPr/>
        </p:nvSpPr>
        <p:spPr bwMode="auto">
          <a:xfrm>
            <a:off x="457200" y="52388"/>
            <a:ext cx="8686800" cy="9286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(1) Amdahl</a:t>
            </a:r>
            <a:r>
              <a:rPr lang="zh-CN" altLang="en-US" dirty="0"/>
              <a:t>公式与适度并行</a:t>
            </a:r>
          </a:p>
        </p:txBody>
      </p:sp>
      <p:sp>
        <p:nvSpPr>
          <p:cNvPr id="2" name="矩形 1">
            <a:extLst>
              <a:ext uri="{FF2B5EF4-FFF2-40B4-BE49-F238E27FC236}">
                <a16:creationId xmlns:a16="http://schemas.microsoft.com/office/drawing/2014/main" id="{59F5B4EC-2245-4009-867B-698CC4D4BC68}"/>
              </a:ext>
            </a:extLst>
          </p:cNvPr>
          <p:cNvSpPr/>
          <p:nvPr/>
        </p:nvSpPr>
        <p:spPr>
          <a:xfrm>
            <a:off x="3851275" y="4333875"/>
            <a:ext cx="5113338" cy="157003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a:solidFill>
                  <a:srgbClr val="000000"/>
                </a:solidFill>
                <a:latin typeface="华文新魏" panose="02010800040101010101" pitchFamily="2" charset="-122"/>
                <a:ea typeface="华文新魏" panose="02010800040101010101" pitchFamily="2" charset="-122"/>
              </a:rPr>
              <a:t>解答：</a:t>
            </a:r>
            <a:endParaRPr lang="en-US" altLang="zh-CN" sz="2400">
              <a:solidFill>
                <a:srgbClr val="000000"/>
              </a:solidFill>
              <a:latin typeface="华文新魏" panose="02010800040101010101" pitchFamily="2" charset="-122"/>
              <a:ea typeface="华文新魏" panose="02010800040101010101" pitchFamily="2" charset="-122"/>
            </a:endParaRPr>
          </a:p>
          <a:p>
            <a:pPr>
              <a:defRPr/>
            </a:pPr>
            <a:r>
              <a:rPr lang="zh-CN" altLang="en-US" sz="2400">
                <a:solidFill>
                  <a:srgbClr val="000000"/>
                </a:solidFill>
                <a:latin typeface="华文新魏" panose="02010800040101010101" pitchFamily="2" charset="-122"/>
                <a:ea typeface="华文新魏" panose="02010800040101010101" pitchFamily="2" charset="-122"/>
              </a:rPr>
              <a:t>增强比例</a:t>
            </a:r>
            <a:r>
              <a:rPr lang="en-US" altLang="zh-CN" sz="2400">
                <a:solidFill>
                  <a:srgbClr val="000000"/>
                </a:solidFill>
                <a:latin typeface="华文新魏" panose="02010800040101010101" pitchFamily="2" charset="-122"/>
                <a:ea typeface="华文新魏" panose="02010800040101010101" pitchFamily="2" charset="-122"/>
              </a:rPr>
              <a:t>=0.4  </a:t>
            </a:r>
          </a:p>
          <a:p>
            <a:pPr>
              <a:defRPr/>
            </a:pPr>
            <a:r>
              <a:rPr lang="zh-CN" altLang="en-US" sz="2400">
                <a:solidFill>
                  <a:srgbClr val="000000"/>
                </a:solidFill>
                <a:latin typeface="华文新魏" panose="02010800040101010101" pitchFamily="2" charset="-122"/>
                <a:ea typeface="华文新魏" panose="02010800040101010101" pitchFamily="2" charset="-122"/>
              </a:rPr>
              <a:t>增强加速比</a:t>
            </a:r>
            <a:r>
              <a:rPr lang="en-US" altLang="zh-CN" sz="2400">
                <a:solidFill>
                  <a:srgbClr val="000000"/>
                </a:solidFill>
                <a:latin typeface="华文新魏" panose="02010800040101010101" pitchFamily="2" charset="-122"/>
                <a:ea typeface="华文新魏" panose="02010800040101010101" pitchFamily="2" charset="-122"/>
              </a:rPr>
              <a:t>=10  </a:t>
            </a:r>
          </a:p>
          <a:p>
            <a:pPr>
              <a:defRPr/>
            </a:pPr>
            <a:r>
              <a:rPr lang="zh-CN" altLang="en-US" sz="2400">
                <a:solidFill>
                  <a:srgbClr val="000000"/>
                </a:solidFill>
                <a:latin typeface="华文新魏" panose="02010800040101010101" pitchFamily="2" charset="-122"/>
                <a:ea typeface="华文新魏" panose="02010800040101010101" pitchFamily="2" charset="-122"/>
              </a:rPr>
              <a:t>总加速比</a:t>
            </a:r>
            <a:r>
              <a:rPr lang="en-US" altLang="zh-CN" sz="2400">
                <a:solidFill>
                  <a:srgbClr val="000000"/>
                </a:solidFill>
                <a:latin typeface="华文新魏" panose="02010800040101010101" pitchFamily="2" charset="-122"/>
                <a:ea typeface="华文新魏" panose="02010800040101010101" pitchFamily="2" charset="-122"/>
              </a:rPr>
              <a:t>=1/[(1-0.4)+(0.4/10)]=1.56</a:t>
            </a:r>
            <a:endParaRPr lang="zh-CN" altLang="en-US" sz="2400">
              <a:solidFill>
                <a:srgbClr val="000000"/>
              </a:solidFill>
              <a:latin typeface="华文新魏" panose="02010800040101010101" pitchFamily="2" charset="-122"/>
              <a:ea typeface="华文新魏" panose="02010800040101010101" pitchFamily="2"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39750" y="0"/>
            <a:ext cx="2952750" cy="4048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dirty="0">
                <a:solidFill>
                  <a:srgbClr val="A50021"/>
                </a:solidFill>
                <a:latin typeface="微软雅黑" panose="020B0503020204020204" pitchFamily="34" charset="-122"/>
                <a:ea typeface="微软雅黑" panose="020B0503020204020204" pitchFamily="34" charset="-122"/>
                <a:cs typeface="+mj-cs"/>
              </a:rPr>
              <a:t> 本节概要</a:t>
            </a:r>
          </a:p>
        </p:txBody>
      </p:sp>
      <p:grpSp>
        <p:nvGrpSpPr>
          <p:cNvPr id="12291" name="Group 17"/>
          <p:cNvGrpSpPr>
            <a:grpSpLocks/>
          </p:cNvGrpSpPr>
          <p:nvPr/>
        </p:nvGrpSpPr>
        <p:grpSpPr bwMode="auto">
          <a:xfrm>
            <a:off x="395288" y="765175"/>
            <a:ext cx="8135937" cy="2787650"/>
            <a:chOff x="249" y="482"/>
            <a:chExt cx="5125" cy="1756"/>
          </a:xfrm>
        </p:grpSpPr>
        <p:sp>
          <p:nvSpPr>
            <p:cNvPr id="12297" name="Freeform 16"/>
            <p:cNvSpPr>
              <a:spLocks/>
            </p:cNvSpPr>
            <p:nvPr/>
          </p:nvSpPr>
          <p:spPr bwMode="auto">
            <a:xfrm>
              <a:off x="294" y="508"/>
              <a:ext cx="1542" cy="310"/>
            </a:xfrm>
            <a:custGeom>
              <a:avLst/>
              <a:gdLst>
                <a:gd name="T0" fmla="*/ 0 w 1905"/>
                <a:gd name="T1" fmla="*/ 0 h 544"/>
                <a:gd name="T2" fmla="*/ 2 w 1905"/>
                <a:gd name="T3" fmla="*/ 0 h 544"/>
                <a:gd name="T4" fmla="*/ 2 w 1905"/>
                <a:gd name="T5" fmla="*/ 1 h 544"/>
                <a:gd name="T6" fmla="*/ 0 w 1905"/>
                <a:gd name="T7" fmla="*/ 1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A5002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12298" name="Rectangle 19"/>
            <p:cNvSpPr>
              <a:spLocks noChangeArrowheads="1"/>
            </p:cNvSpPr>
            <p:nvPr/>
          </p:nvSpPr>
          <p:spPr bwMode="auto">
            <a:xfrm>
              <a:off x="366" y="482"/>
              <a:ext cx="11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anose="02010609030101010101" pitchFamily="49" charset="-122"/>
                </a:rPr>
                <a:t>重点内容</a:t>
              </a:r>
            </a:p>
          </p:txBody>
        </p:sp>
        <p:sp>
          <p:nvSpPr>
            <p:cNvPr id="12299" name="AutoShape 6"/>
            <p:cNvSpPr>
              <a:spLocks noChangeArrowheads="1"/>
            </p:cNvSpPr>
            <p:nvPr/>
          </p:nvSpPr>
          <p:spPr bwMode="auto">
            <a:xfrm>
              <a:off x="249" y="765"/>
              <a:ext cx="5125" cy="1473"/>
            </a:xfrm>
            <a:prstGeom prst="roundRect">
              <a:avLst>
                <a:gd name="adj" fmla="val 4231"/>
              </a:avLst>
            </a:prstGeom>
            <a:solidFill>
              <a:srgbClr val="EAEAEA"/>
            </a:solidFill>
            <a:ln w="25400">
              <a:solidFill>
                <a:srgbClr val="A5002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2300" name="Text Box 26"/>
            <p:cNvSpPr txBox="1">
              <a:spLocks noChangeArrowheads="1"/>
            </p:cNvSpPr>
            <p:nvPr/>
          </p:nvSpPr>
          <p:spPr bwMode="auto">
            <a:xfrm>
              <a:off x="521" y="855"/>
              <a:ext cx="298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a:latin typeface="华文新魏" panose="02010800040101010101" pitchFamily="2" charset="-122"/>
                  <a:ea typeface="华文新魏" panose="02010800040101010101" pitchFamily="2" charset="-122"/>
                </a:rPr>
                <a:t>第一章 计算机概念和技术</a:t>
              </a:r>
            </a:p>
          </p:txBody>
        </p:sp>
        <p:sp>
          <p:nvSpPr>
            <p:cNvPr id="12301" name="Rectangle 28"/>
            <p:cNvSpPr>
              <a:spLocks noChangeArrowheads="1"/>
            </p:cNvSpPr>
            <p:nvPr/>
          </p:nvSpPr>
          <p:spPr bwMode="auto">
            <a:xfrm>
              <a:off x="408" y="1170"/>
              <a:ext cx="3606"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30000"/>
                </a:lnSpc>
                <a:buClr>
                  <a:srgbClr val="C00000"/>
                </a:buClr>
                <a:buSzPct val="80000"/>
                <a:buFont typeface="Wingdings" panose="05000000000000000000" pitchFamily="2" charset="2"/>
                <a:buChar char="n"/>
              </a:pPr>
              <a:r>
                <a:rPr kumimoji="1" lang="en-US" altLang="zh-CN" sz="2400" b="1">
                  <a:latin typeface="Times New Roman" panose="02020603050405020304" pitchFamily="18" charset="0"/>
                  <a:ea typeface="华文新魏" panose="02010800040101010101" pitchFamily="2" charset="-122"/>
                  <a:sym typeface="Symbol" panose="05050102010706020507" pitchFamily="18" charset="2"/>
                </a:rPr>
                <a:t> 1.5  </a:t>
              </a:r>
              <a:r>
                <a:rPr kumimoji="1" lang="zh-CN" altLang="en-US" sz="2400" b="1">
                  <a:latin typeface="Times New Roman" panose="02020603050405020304" pitchFamily="18" charset="0"/>
                  <a:ea typeface="华文新魏" panose="02010800040101010101" pitchFamily="2" charset="-122"/>
                  <a:sym typeface="Symbol" panose="05050102010706020507" pitchFamily="18" charset="2"/>
                </a:rPr>
                <a:t>功耗</a:t>
              </a:r>
            </a:p>
            <a:p>
              <a:pPr lvl="1" eaLnBrk="1" hangingPunct="1">
                <a:lnSpc>
                  <a:spcPct val="130000"/>
                </a:lnSpc>
                <a:buClr>
                  <a:srgbClr val="C00000"/>
                </a:buClr>
                <a:buSzPct val="80000"/>
                <a:buFont typeface="Wingdings" panose="05000000000000000000" pitchFamily="2" charset="2"/>
                <a:buChar char="n"/>
              </a:pPr>
              <a:r>
                <a:rPr kumimoji="1" lang="zh-CN" altLang="en-US" sz="2400" b="1">
                  <a:latin typeface="Times New Roman" panose="02020603050405020304" pitchFamily="18" charset="0"/>
                  <a:ea typeface="华文新魏" panose="02010800040101010101" pitchFamily="2" charset="-122"/>
                  <a:sym typeface="Symbol" panose="05050102010706020507" pitchFamily="18" charset="2"/>
                </a:rPr>
                <a:t> </a:t>
              </a:r>
              <a:r>
                <a:rPr kumimoji="1" lang="en-US" altLang="zh-CN" sz="2400" b="1">
                  <a:latin typeface="Times New Roman" panose="02020603050405020304" pitchFamily="18" charset="0"/>
                  <a:ea typeface="华文新魏" panose="02010800040101010101" pitchFamily="2" charset="-122"/>
                  <a:sym typeface="Symbol" panose="05050102010706020507" pitchFamily="18" charset="2"/>
                </a:rPr>
                <a:t>1.6</a:t>
              </a:r>
              <a:r>
                <a:rPr kumimoji="1" lang="zh-CN" altLang="en-US" sz="2400" b="1">
                  <a:latin typeface="Times New Roman" panose="02020603050405020304" pitchFamily="18" charset="0"/>
                  <a:ea typeface="华文新魏" panose="02010800040101010101" pitchFamily="2" charset="-122"/>
                  <a:sym typeface="Symbol" panose="05050102010706020507" pitchFamily="18" charset="2"/>
                </a:rPr>
                <a:t>  计算机的发展</a:t>
              </a:r>
            </a:p>
          </p:txBody>
        </p:sp>
      </p:grpSp>
      <p:grpSp>
        <p:nvGrpSpPr>
          <p:cNvPr id="12292" name="Group 16"/>
          <p:cNvGrpSpPr>
            <a:grpSpLocks/>
          </p:cNvGrpSpPr>
          <p:nvPr/>
        </p:nvGrpSpPr>
        <p:grpSpPr bwMode="auto">
          <a:xfrm>
            <a:off x="525463" y="3702050"/>
            <a:ext cx="8135937" cy="2454275"/>
            <a:chOff x="331" y="2332"/>
            <a:chExt cx="5125" cy="1546"/>
          </a:xfrm>
        </p:grpSpPr>
        <p:sp>
          <p:nvSpPr>
            <p:cNvPr id="12293" name="Freeform 22"/>
            <p:cNvSpPr>
              <a:spLocks/>
            </p:cNvSpPr>
            <p:nvPr/>
          </p:nvSpPr>
          <p:spPr bwMode="auto">
            <a:xfrm>
              <a:off x="385" y="2387"/>
              <a:ext cx="1542" cy="259"/>
            </a:xfrm>
            <a:custGeom>
              <a:avLst/>
              <a:gdLst>
                <a:gd name="T0" fmla="*/ 0 w 1905"/>
                <a:gd name="T1" fmla="*/ 0 h 544"/>
                <a:gd name="T2" fmla="*/ 23667 w 1905"/>
                <a:gd name="T3" fmla="*/ 0 h 544"/>
                <a:gd name="T4" fmla="*/ 23667 w 1905"/>
                <a:gd name="T5" fmla="*/ 0 h 544"/>
                <a:gd name="T6" fmla="*/ 0 w 1905"/>
                <a:gd name="T7" fmla="*/ 0 h 544"/>
                <a:gd name="T8" fmla="*/ 0 w 1905"/>
                <a:gd name="T9" fmla="*/ 0 h 544"/>
                <a:gd name="T10" fmla="*/ 0 60000 65536"/>
                <a:gd name="T11" fmla="*/ 0 60000 65536"/>
                <a:gd name="T12" fmla="*/ 0 60000 65536"/>
                <a:gd name="T13" fmla="*/ 0 60000 65536"/>
                <a:gd name="T14" fmla="*/ 0 60000 65536"/>
                <a:gd name="T15" fmla="*/ 0 w 1905"/>
                <a:gd name="T16" fmla="*/ 0 h 544"/>
                <a:gd name="T17" fmla="*/ 1905 w 1905"/>
                <a:gd name="T18" fmla="*/ 544 h 544"/>
              </a:gdLst>
              <a:ahLst/>
              <a:cxnLst>
                <a:cxn ang="T10">
                  <a:pos x="T0" y="T1"/>
                </a:cxn>
                <a:cxn ang="T11">
                  <a:pos x="T2" y="T3"/>
                </a:cxn>
                <a:cxn ang="T12">
                  <a:pos x="T4" y="T5"/>
                </a:cxn>
                <a:cxn ang="T13">
                  <a:pos x="T6" y="T7"/>
                </a:cxn>
                <a:cxn ang="T14">
                  <a:pos x="T8" y="T9"/>
                </a:cxn>
              </a:cxnLst>
              <a:rect l="T15" t="T16" r="T17" b="T18"/>
              <a:pathLst>
                <a:path w="1905" h="544">
                  <a:moveTo>
                    <a:pt x="0" y="0"/>
                  </a:moveTo>
                  <a:lnTo>
                    <a:pt x="1361" y="0"/>
                  </a:lnTo>
                  <a:lnTo>
                    <a:pt x="1905" y="544"/>
                  </a:lnTo>
                  <a:lnTo>
                    <a:pt x="0" y="544"/>
                  </a:lnTo>
                  <a:lnTo>
                    <a:pt x="0" y="0"/>
                  </a:lnTo>
                  <a:close/>
                </a:path>
              </a:pathLst>
            </a:custGeom>
            <a:solidFill>
              <a:srgbClr val="80808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zh-CN" altLang="en-US"/>
            </a:p>
          </p:txBody>
        </p:sp>
        <p:sp>
          <p:nvSpPr>
            <p:cNvPr id="12294" name="Rectangle 23"/>
            <p:cNvSpPr>
              <a:spLocks noChangeArrowheads="1"/>
            </p:cNvSpPr>
            <p:nvPr/>
          </p:nvSpPr>
          <p:spPr bwMode="auto">
            <a:xfrm>
              <a:off x="457" y="2332"/>
              <a:ext cx="11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anose="02010609030101010101" pitchFamily="49" charset="-122"/>
                </a:rPr>
                <a:t>基本要求</a:t>
              </a:r>
            </a:p>
          </p:txBody>
        </p:sp>
        <p:sp>
          <p:nvSpPr>
            <p:cNvPr id="12295" name="AutoShape 12"/>
            <p:cNvSpPr>
              <a:spLocks noChangeArrowheads="1"/>
            </p:cNvSpPr>
            <p:nvPr/>
          </p:nvSpPr>
          <p:spPr bwMode="auto">
            <a:xfrm>
              <a:off x="331" y="2631"/>
              <a:ext cx="5125" cy="1239"/>
            </a:xfrm>
            <a:prstGeom prst="roundRect">
              <a:avLst>
                <a:gd name="adj" fmla="val 4296"/>
              </a:avLst>
            </a:prstGeom>
            <a:solidFill>
              <a:srgbClr val="EAEAEA"/>
            </a:solidFill>
            <a:ln w="25400">
              <a:solidFill>
                <a:srgbClr val="80808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4400"/>
            </a:p>
          </p:txBody>
        </p:sp>
        <p:sp>
          <p:nvSpPr>
            <p:cNvPr id="12296" name="Rectangle 31"/>
            <p:cNvSpPr>
              <a:spLocks noChangeArrowheads="1"/>
            </p:cNvSpPr>
            <p:nvPr/>
          </p:nvSpPr>
          <p:spPr bwMode="auto">
            <a:xfrm>
              <a:off x="585" y="2610"/>
              <a:ext cx="4860" cy="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SzPct val="80000"/>
                <a:buFont typeface="Wingdings" panose="05000000000000000000" pitchFamily="2" charset="2"/>
                <a:buChar char="n"/>
              </a:pPr>
              <a:r>
                <a:rPr kumimoji="1" lang="zh-CN" altLang="en-US" sz="2400" b="1">
                  <a:latin typeface="华文新魏" panose="02010800040101010101" pitchFamily="2" charset="-122"/>
                  <a:ea typeface="华文新魏" panose="02010800040101010101" pitchFamily="2" charset="-122"/>
                </a:rPr>
                <a:t>掌握计算机的性能评价，理解计算机软件和硬件设计对计算机性能的影响</a:t>
              </a:r>
            </a:p>
            <a:p>
              <a:pPr eaLnBrk="1" hangingPunct="1">
                <a:lnSpc>
                  <a:spcPct val="130000"/>
                </a:lnSpc>
                <a:buSzPct val="80000"/>
                <a:buFont typeface="Wingdings" panose="05000000000000000000" pitchFamily="2" charset="2"/>
                <a:buChar char="n"/>
              </a:pPr>
              <a:r>
                <a:rPr kumimoji="1" lang="zh-CN" altLang="en-US" sz="2400" b="1">
                  <a:latin typeface="华文新魏" panose="02010800040101010101" pitchFamily="2" charset="-122"/>
                  <a:ea typeface="华文新魏" panose="02010800040101010101" pitchFamily="2" charset="-122"/>
                  <a:sym typeface="Symbol" panose="05050102010706020507" pitchFamily="18" charset="2"/>
                </a:rPr>
                <a:t>了解计算机面临的挑战，</a:t>
              </a:r>
              <a:r>
                <a:rPr kumimoji="1" lang="zh-CN" altLang="en-US" sz="2400" b="1">
                  <a:latin typeface="华文新魏" panose="02010800040101010101" pitchFamily="2" charset="-122"/>
                  <a:ea typeface="华文新魏" panose="02010800040101010101" pitchFamily="2" charset="-122"/>
                </a:rPr>
                <a:t>理解现代科学技术的发展对计算机的影响</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bwMode="auto">
          <a:xfrm>
            <a:off x="107504" y="0"/>
            <a:ext cx="6480621" cy="620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dirty="0">
                <a:solidFill>
                  <a:srgbClr val="A50021"/>
                </a:solidFill>
                <a:latin typeface="微软雅黑" panose="020B0503020204020204" pitchFamily="34" charset="-122"/>
                <a:ea typeface="微软雅黑" panose="020B0503020204020204" pitchFamily="34" charset="-122"/>
              </a:rPr>
              <a:t>(1) Amdahl</a:t>
            </a:r>
            <a:r>
              <a:rPr lang="zh-CN" altLang="zh-CN" sz="3200" b="1" dirty="0">
                <a:solidFill>
                  <a:srgbClr val="A50021"/>
                </a:solidFill>
                <a:latin typeface="微软雅黑" panose="020B0503020204020204" pitchFamily="34" charset="-122"/>
                <a:ea typeface="微软雅黑" panose="020B0503020204020204" pitchFamily="34" charset="-122"/>
              </a:rPr>
              <a:t>公式与适度并行</a:t>
            </a:r>
          </a:p>
        </p:txBody>
      </p:sp>
      <p:sp>
        <p:nvSpPr>
          <p:cNvPr id="66563" name="内容占位符 2"/>
          <p:cNvSpPr>
            <a:spLocks noGrp="1"/>
          </p:cNvSpPr>
          <p:nvPr>
            <p:ph idx="4294967295"/>
          </p:nvPr>
        </p:nvSpPr>
        <p:spPr bwMode="auto">
          <a:xfrm>
            <a:off x="457200" y="1357313"/>
            <a:ext cx="8229600" cy="4768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黑体" panose="02010609060101010101" pitchFamily="49" charset="-122"/>
                <a:ea typeface="黑体" panose="02010609060101010101" pitchFamily="49" charset="-122"/>
              </a:rPr>
              <a:t>Amdahl</a:t>
            </a:r>
            <a:r>
              <a:rPr lang="zh-CN" altLang="en-US">
                <a:latin typeface="黑体" panose="02010609060101010101" pitchFamily="49" charset="-122"/>
                <a:ea typeface="黑体" panose="02010609060101010101" pitchFamily="49" charset="-122"/>
              </a:rPr>
              <a:t>定律所揭示的规律</a:t>
            </a: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p:txBody>
      </p:sp>
      <p:sp>
        <p:nvSpPr>
          <p:cNvPr id="61444" name="矩形标注 8"/>
          <p:cNvSpPr>
            <a:spLocks noChangeArrowheads="1"/>
          </p:cNvSpPr>
          <p:nvPr/>
        </p:nvSpPr>
        <p:spPr bwMode="auto">
          <a:xfrm rot="10800000">
            <a:off x="5143500" y="2000250"/>
            <a:ext cx="2286000" cy="2357438"/>
          </a:xfrm>
          <a:prstGeom prst="wedgeRectCallout">
            <a:avLst>
              <a:gd name="adj1" fmla="val 95653"/>
              <a:gd name="adj2" fmla="val 514"/>
            </a:avLst>
          </a:prstGeom>
          <a:solidFill>
            <a:schemeClr val="bg1"/>
          </a:solidFill>
          <a:ln w="25400">
            <a:solidFill>
              <a:srgbClr val="C00000"/>
            </a:solidFill>
            <a:miter lim="800000"/>
            <a:headEnd/>
            <a:tailEnd/>
          </a:ln>
        </p:spPr>
        <p:txBody>
          <a:bodyPr rot="108000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noProof="1">
                <a:latin typeface="华文新魏" panose="02010800040101010101" pitchFamily="2" charset="-122"/>
                <a:ea typeface="黑体" panose="02010609060101010101" pitchFamily="49" charset="-122"/>
              </a:rPr>
              <a:t>N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latin typeface="华文新魏" panose="02010800040101010101" pitchFamily="2" charset="-122"/>
                <a:ea typeface="黑体" panose="02010609060101010101" pitchFamily="49" charset="-122"/>
              </a:rPr>
              <a:t>∞</a:t>
            </a:r>
          </a:p>
          <a:p>
            <a:pPr algn="ctr"/>
            <a:r>
              <a:rPr lang="en-US" altLang="zh-CN" sz="2800" b="1" noProof="1">
                <a:latin typeface="华文新魏" panose="02010800040101010101" pitchFamily="2" charset="-122"/>
                <a:ea typeface="黑体" panose="02010609060101010101" pitchFamily="49" charset="-122"/>
              </a:rPr>
              <a:t>(1-s) / N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latin typeface="华文新魏" panose="02010800040101010101" pitchFamily="2" charset="-122"/>
                <a:ea typeface="黑体" panose="02010609060101010101" pitchFamily="49" charset="-122"/>
              </a:rPr>
              <a:t>0</a:t>
            </a:r>
          </a:p>
          <a:p>
            <a:pPr algn="ctr"/>
            <a:r>
              <a:rPr lang="en-US" altLang="zh-CN" sz="2800" b="1" noProof="1">
                <a:latin typeface="华文新魏" panose="02010800040101010101" pitchFamily="2" charset="-122"/>
                <a:ea typeface="黑体" panose="02010609060101010101" pitchFamily="49" charset="-122"/>
              </a:rPr>
              <a:t>S</a:t>
            </a:r>
            <a:r>
              <a:rPr lang="en-US" altLang="zh-CN" sz="2800" b="1" baseline="-25000" noProof="1">
                <a:latin typeface="华文新魏" panose="02010800040101010101" pitchFamily="2" charset="-122"/>
                <a:ea typeface="黑体" panose="02010609060101010101" pitchFamily="49" charset="-122"/>
              </a:rPr>
              <a:t>A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solidFill>
                  <a:srgbClr val="FF0000"/>
                </a:solidFill>
                <a:latin typeface="华文新魏" panose="02010800040101010101" pitchFamily="2" charset="-122"/>
                <a:ea typeface="黑体" panose="02010609060101010101" pitchFamily="49" charset="-122"/>
              </a:rPr>
              <a:t>1/s</a:t>
            </a:r>
          </a:p>
          <a:p>
            <a:pPr algn="ctr"/>
            <a:r>
              <a:rPr lang="en-US" altLang="zh-CN" sz="2800" b="1" noProof="1">
                <a:latin typeface="华文新魏" panose="02010800040101010101" pitchFamily="2" charset="-122"/>
                <a:ea typeface="黑体" panose="02010609060101010101" pitchFamily="49" charset="-122"/>
              </a:rPr>
              <a:t>S</a:t>
            </a:r>
            <a:r>
              <a:rPr lang="en-US" altLang="zh-CN" sz="2800" b="1" baseline="-25000" noProof="1">
                <a:latin typeface="华文新魏" panose="02010800040101010101" pitchFamily="2" charset="-122"/>
                <a:ea typeface="黑体" panose="02010609060101010101" pitchFamily="49" charset="-122"/>
              </a:rPr>
              <a:t>A</a:t>
            </a:r>
            <a:r>
              <a:rPr lang="zh-CN" altLang="en-US" sz="2800" b="1" noProof="1">
                <a:latin typeface="华文新魏" panose="02010800040101010101" pitchFamily="2" charset="-122"/>
                <a:ea typeface="黑体" panose="02010609060101010101" pitchFamily="49" charset="-122"/>
                <a:sym typeface="Times New Roman" panose="02020603050405020304" pitchFamily="18" charset="0"/>
              </a:rPr>
              <a:t>存在</a:t>
            </a:r>
            <a:r>
              <a:rPr lang="zh-CN" altLang="en-US" sz="2800" b="1" noProof="1">
                <a:solidFill>
                  <a:srgbClr val="FF0000"/>
                </a:solidFill>
                <a:latin typeface="华文新魏" panose="02010800040101010101" pitchFamily="2" charset="-122"/>
                <a:ea typeface="黑体" panose="02010609060101010101" pitchFamily="49" charset="-122"/>
                <a:sym typeface="Times New Roman" panose="02020603050405020304" pitchFamily="18" charset="0"/>
              </a:rPr>
              <a:t>上限</a:t>
            </a:r>
            <a:endParaRPr lang="zh-CN" altLang="zh-CN" sz="2800" b="1" noProof="1">
              <a:solidFill>
                <a:srgbClr val="FF0000"/>
              </a:solidFill>
              <a:latin typeface="华文新魏" panose="02010800040101010101" pitchFamily="2" charset="-122"/>
              <a:ea typeface="黑体" panose="02010609060101010101" pitchFamily="49" charset="-122"/>
              <a:sym typeface="Times New Roman" panose="02020603050405020304" pitchFamily="18" charset="0"/>
            </a:endParaRPr>
          </a:p>
        </p:txBody>
      </p:sp>
      <p:sp>
        <p:nvSpPr>
          <p:cNvPr id="61448" name="圆角矩形 6"/>
          <p:cNvSpPr>
            <a:spLocks/>
          </p:cNvSpPr>
          <p:nvPr/>
        </p:nvSpPr>
        <p:spPr bwMode="auto">
          <a:xfrm>
            <a:off x="2143125" y="2928938"/>
            <a:ext cx="2073275" cy="649287"/>
          </a:xfrm>
          <a:prstGeom prst="roundRect">
            <a:avLst>
              <a:gd name="adj" fmla="val 16667"/>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469900" indent="-469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spcAft>
                <a:spcPct val="20000"/>
              </a:spcAft>
              <a:buClr>
                <a:schemeClr val="accent2"/>
              </a:buClr>
              <a:buFont typeface="Wingdings" panose="05000000000000000000" pitchFamily="2" charset="2"/>
              <a:buChar char="o"/>
            </a:pPr>
            <a:endParaRPr lang="zh-CN" altLang="en-US" sz="2400" b="1" i="1">
              <a:latin typeface="Times" panose="02020603050405020304" pitchFamily="18" charset="0"/>
              <a:ea typeface="华文新魏" panose="02010800040101010101" pitchFamily="2" charset="-122"/>
              <a:sym typeface="Verdana" panose="020B0604030504040204" pitchFamily="34" charset="0"/>
            </a:endParaRPr>
          </a:p>
        </p:txBody>
      </p:sp>
      <p:graphicFrame>
        <p:nvGraphicFramePr>
          <p:cNvPr id="66566" name="Object 2"/>
          <p:cNvGraphicFramePr>
            <a:graphicFrameLocks noChangeAspect="1"/>
          </p:cNvGraphicFramePr>
          <p:nvPr/>
        </p:nvGraphicFramePr>
        <p:xfrm>
          <a:off x="457200" y="2214563"/>
          <a:ext cx="3759200" cy="1363662"/>
        </p:xfrm>
        <a:graphic>
          <a:graphicData uri="http://schemas.openxmlformats.org/presentationml/2006/ole">
            <mc:AlternateContent xmlns:mc="http://schemas.openxmlformats.org/markup-compatibility/2006">
              <mc:Choice xmlns:v="urn:schemas-microsoft-com:vml" Requires="v">
                <p:oleObj r:id="rId3" imgW="1156202" imgH="419282" progId="">
                  <p:embed/>
                </p:oleObj>
              </mc:Choice>
              <mc:Fallback>
                <p:oleObj r:id="rId3" imgW="1156202" imgH="41928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14563"/>
                        <a:ext cx="37592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7" name="圆角矩形 8"/>
          <p:cNvSpPr>
            <a:spLocks noChangeArrowheads="1"/>
          </p:cNvSpPr>
          <p:nvPr/>
        </p:nvSpPr>
        <p:spPr bwMode="auto">
          <a:xfrm>
            <a:off x="342900" y="2149475"/>
            <a:ext cx="4037013" cy="1571625"/>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400" noProof="1">
              <a:solidFill>
                <a:srgbClr val="FFFFFF"/>
              </a:solidFill>
              <a:latin typeface="Calibri" panose="020F0502020204030204" pitchFamily="34" charset="0"/>
              <a:ea typeface="MS PGothic" panose="020B0600070205080204" pitchFamily="34" charset="-128"/>
            </a:endParaRPr>
          </a:p>
        </p:txBody>
      </p:sp>
      <p:sp>
        <p:nvSpPr>
          <p:cNvPr id="2056" name="Rectangle 3"/>
          <p:cNvSpPr txBox="1">
            <a:spLocks noChangeArrowheads="1"/>
          </p:cNvSpPr>
          <p:nvPr/>
        </p:nvSpPr>
        <p:spPr bwMode="auto">
          <a:xfrm>
            <a:off x="457200" y="4357688"/>
            <a:ext cx="8229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Wingdings" panose="05000000000000000000" pitchFamily="2" charset="2"/>
              <a:buChar char="n"/>
            </a:pPr>
            <a:r>
              <a:rPr kumimoji="1" lang="zh-CN" altLang="en-US" sz="2800" b="1">
                <a:latin typeface="微软雅黑" panose="020B0503020204020204" pitchFamily="34" charset="-122"/>
                <a:ea typeface="微软雅黑" panose="020B0503020204020204" pitchFamily="34" charset="-122"/>
              </a:rPr>
              <a:t>推论</a:t>
            </a:r>
            <a:endParaRPr kumimoji="1" lang="en-US" altLang="zh-CN" sz="2800" b="1">
              <a:latin typeface="微软雅黑" panose="020B0503020204020204" pitchFamily="34" charset="-122"/>
              <a:ea typeface="微软雅黑" panose="020B0503020204020204" pitchFamily="34" charset="-122"/>
            </a:endParaRPr>
          </a:p>
          <a:p>
            <a:pPr lvl="1">
              <a:spcBef>
                <a:spcPct val="20000"/>
              </a:spcBef>
              <a:buFont typeface="Wingdings" panose="05000000000000000000" pitchFamily="2" charset="2"/>
              <a:buChar char="u"/>
            </a:pPr>
            <a:r>
              <a:rPr kumimoji="1" lang="zh-CN" altLang="en-US" sz="2400" b="1">
                <a:solidFill>
                  <a:srgbClr val="0000CC"/>
                </a:solidFill>
                <a:latin typeface="微软雅黑" panose="020B0503020204020204" pitchFamily="34" charset="-122"/>
                <a:ea typeface="微软雅黑" panose="020B0503020204020204" pitchFamily="34" charset="-122"/>
              </a:rPr>
              <a:t>对计算机系统的某个部分采用并行优化措施后所获得的计算机性能的提高是有上限的，这个</a:t>
            </a:r>
            <a:r>
              <a:rPr kumimoji="1" lang="zh-CN" altLang="en-US" sz="2400" b="1">
                <a:solidFill>
                  <a:srgbClr val="FF0000"/>
                </a:solidFill>
                <a:latin typeface="微软雅黑" panose="020B0503020204020204" pitchFamily="34" charset="-122"/>
                <a:ea typeface="微软雅黑" panose="020B0503020204020204" pitchFamily="34" charset="-122"/>
              </a:rPr>
              <a:t>上限</a:t>
            </a:r>
            <a:r>
              <a:rPr kumimoji="1" lang="zh-CN" altLang="en-US" sz="2400" b="1">
                <a:solidFill>
                  <a:srgbClr val="0000CC"/>
                </a:solidFill>
                <a:latin typeface="微软雅黑" panose="020B0503020204020204" pitchFamily="34" charset="-122"/>
                <a:ea typeface="微软雅黑" panose="020B0503020204020204" pitchFamily="34" charset="-122"/>
              </a:rPr>
              <a:t>取决于</a:t>
            </a:r>
            <a:r>
              <a:rPr kumimoji="1" lang="zh-CN" altLang="en-US" sz="2400" b="1">
                <a:solidFill>
                  <a:srgbClr val="FF0000"/>
                </a:solidFill>
                <a:latin typeface="微软雅黑" panose="020B0503020204020204" pitchFamily="34" charset="-122"/>
                <a:ea typeface="微软雅黑" panose="020B0503020204020204" pitchFamily="34" charset="-122"/>
              </a:rPr>
              <a:t>串行部分所占</a:t>
            </a:r>
            <a:r>
              <a:rPr kumimoji="1" lang="zh-CN" altLang="en-US" sz="2400" b="1">
                <a:solidFill>
                  <a:srgbClr val="0000CC"/>
                </a:solidFill>
                <a:latin typeface="微软雅黑" panose="020B0503020204020204" pitchFamily="34" charset="-122"/>
                <a:ea typeface="微软雅黑" panose="020B0503020204020204" pitchFamily="34" charset="-122"/>
              </a:rPr>
              <a:t>的</a:t>
            </a:r>
            <a:r>
              <a:rPr kumimoji="1" lang="zh-CN" altLang="en-US" sz="2400" b="1">
                <a:solidFill>
                  <a:srgbClr val="FF0000"/>
                </a:solidFill>
                <a:latin typeface="微软雅黑" panose="020B0503020204020204" pitchFamily="34" charset="-122"/>
                <a:ea typeface="微软雅黑" panose="020B0503020204020204" pitchFamily="34" charset="-122"/>
              </a:rPr>
              <a:t>比例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1448"/>
                                        </p:tgtEl>
                                        <p:attrNameLst>
                                          <p:attrName>style.visibility</p:attrName>
                                        </p:attrNameLst>
                                      </p:cBhvr>
                                      <p:to>
                                        <p:strVal val="visible"/>
                                      </p:to>
                                    </p:set>
                                    <p:anim calcmode="lin" valueType="num">
                                      <p:cBhvr>
                                        <p:cTn id="7" dur="1000" fill="hold"/>
                                        <p:tgtEl>
                                          <p:spTgt spid="61448"/>
                                        </p:tgtEl>
                                        <p:attrNameLst>
                                          <p:attrName>ppt_w</p:attrName>
                                        </p:attrNameLst>
                                      </p:cBhvr>
                                      <p:tavLst>
                                        <p:tav tm="0">
                                          <p:val>
                                            <p:fltVal val="0"/>
                                          </p:val>
                                        </p:tav>
                                        <p:tav tm="100000">
                                          <p:val>
                                            <p:strVal val="#ppt_w"/>
                                          </p:val>
                                        </p:tav>
                                      </p:tavLst>
                                    </p:anim>
                                    <p:anim calcmode="lin" valueType="num">
                                      <p:cBhvr>
                                        <p:cTn id="8" dur="1000" fill="hold"/>
                                        <p:tgtEl>
                                          <p:spTgt spid="61448"/>
                                        </p:tgtEl>
                                        <p:attrNameLst>
                                          <p:attrName>ppt_h</p:attrName>
                                        </p:attrNameLst>
                                      </p:cBhvr>
                                      <p:tavLst>
                                        <p:tav tm="0">
                                          <p:val>
                                            <p:fltVal val="0"/>
                                          </p:val>
                                        </p:tav>
                                        <p:tav tm="100000">
                                          <p:val>
                                            <p:strVal val="#ppt_h"/>
                                          </p:val>
                                        </p:tav>
                                      </p:tavLst>
                                    </p:anim>
                                    <p:animEffect transition="in" filter="fade">
                                      <p:cBhvr>
                                        <p:cTn id="9" dur="1000"/>
                                        <p:tgtEl>
                                          <p:spTgt spid="61448"/>
                                        </p:tgtEl>
                                      </p:cBhvr>
                                    </p:animEffect>
                                  </p:childTnLst>
                                </p:cTn>
                              </p:par>
                            </p:childTnLst>
                          </p:cTn>
                        </p:par>
                        <p:par>
                          <p:cTn id="10" fill="hold" nodeType="afterGroup">
                            <p:stCondLst>
                              <p:cond delay="1000"/>
                            </p:stCondLst>
                            <p:childTnLst>
                              <p:par>
                                <p:cTn id="11" presetID="22" presetClass="entr" presetSubtype="8" fill="hold" nodeType="afterEffect">
                                  <p:stCondLst>
                                    <p:cond delay="0"/>
                                  </p:stCondLst>
                                  <p:childTnLst>
                                    <p:set>
                                      <p:cBhvr>
                                        <p:cTn id="12" dur="1" fill="hold">
                                          <p:stCondLst>
                                            <p:cond delay="0"/>
                                          </p:stCondLst>
                                        </p:cTn>
                                        <p:tgtEl>
                                          <p:spTgt spid="61444"/>
                                        </p:tgtEl>
                                        <p:attrNameLst>
                                          <p:attrName>style.visibility</p:attrName>
                                        </p:attrNameLst>
                                      </p:cBhvr>
                                      <p:to>
                                        <p:strVal val="visible"/>
                                      </p:to>
                                    </p:set>
                                    <p:animEffect transition="in" filter="wipe(left)">
                                      <p:cBhvr>
                                        <p:cTn id="13" dur="1000"/>
                                        <p:tgtEl>
                                          <p:spTgt spid="6144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wipe(up)">
                                      <p:cBhvr>
                                        <p:cTn id="18"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animBg="1" autoUpdateAnimBg="0"/>
      <p:bldP spid="20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4294967295"/>
          </p:nvPr>
        </p:nvSpPr>
        <p:spPr bwMode="auto">
          <a:xfrm>
            <a:off x="457200" y="1357313"/>
            <a:ext cx="8229600" cy="4768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黑体" panose="02010609060101010101" pitchFamily="49" charset="-122"/>
                <a:ea typeface="黑体" panose="02010609060101010101" pitchFamily="49" charset="-122"/>
              </a:rPr>
              <a:t>Amdahl</a:t>
            </a:r>
            <a:r>
              <a:rPr lang="zh-CN" altLang="en-US">
                <a:latin typeface="黑体" panose="02010609060101010101" pitchFamily="49" charset="-122"/>
                <a:ea typeface="黑体" panose="02010609060101010101" pitchFamily="49" charset="-122"/>
              </a:rPr>
              <a:t>定律所揭示的规律</a:t>
            </a: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a:p>
            <a:pPr lvl="1"/>
            <a:endParaRPr lang="en-US" altLang="zh-CN">
              <a:latin typeface="黑体" panose="02010609060101010101" pitchFamily="49" charset="-122"/>
              <a:ea typeface="黑体" panose="02010609060101010101" pitchFamily="49" charset="-122"/>
            </a:endParaRPr>
          </a:p>
        </p:txBody>
      </p:sp>
      <p:sp>
        <p:nvSpPr>
          <p:cNvPr id="68611" name="矩形标注 8"/>
          <p:cNvSpPr>
            <a:spLocks noChangeArrowheads="1"/>
          </p:cNvSpPr>
          <p:nvPr/>
        </p:nvSpPr>
        <p:spPr bwMode="auto">
          <a:xfrm rot="10800000">
            <a:off x="5143500" y="2000250"/>
            <a:ext cx="2286000" cy="2357438"/>
          </a:xfrm>
          <a:prstGeom prst="wedgeRectCallout">
            <a:avLst>
              <a:gd name="adj1" fmla="val 95653"/>
              <a:gd name="adj2" fmla="val 514"/>
            </a:avLst>
          </a:prstGeom>
          <a:solidFill>
            <a:schemeClr val="bg1"/>
          </a:solidFill>
          <a:ln w="25400">
            <a:solidFill>
              <a:srgbClr val="C00000"/>
            </a:solidFill>
            <a:miter lim="800000"/>
            <a:headEnd/>
            <a:tailEnd/>
          </a:ln>
        </p:spPr>
        <p:txBody>
          <a:bodyPr rot="108000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noProof="1">
                <a:latin typeface="华文新魏" panose="02010800040101010101" pitchFamily="2" charset="-122"/>
                <a:ea typeface="黑体" panose="02010609060101010101" pitchFamily="49" charset="-122"/>
              </a:rPr>
              <a:t>N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latin typeface="华文新魏" panose="02010800040101010101" pitchFamily="2" charset="-122"/>
                <a:ea typeface="黑体" panose="02010609060101010101" pitchFamily="49" charset="-122"/>
              </a:rPr>
              <a:t>∞</a:t>
            </a:r>
          </a:p>
          <a:p>
            <a:pPr algn="ctr"/>
            <a:r>
              <a:rPr lang="en-US" altLang="zh-CN" sz="2800" b="1" noProof="1">
                <a:latin typeface="华文新魏" panose="02010800040101010101" pitchFamily="2" charset="-122"/>
                <a:ea typeface="黑体" panose="02010609060101010101" pitchFamily="49" charset="-122"/>
              </a:rPr>
              <a:t>(1-s) / N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latin typeface="华文新魏" panose="02010800040101010101" pitchFamily="2" charset="-122"/>
                <a:ea typeface="黑体" panose="02010609060101010101" pitchFamily="49" charset="-122"/>
              </a:rPr>
              <a:t>0</a:t>
            </a:r>
          </a:p>
          <a:p>
            <a:pPr algn="ctr"/>
            <a:r>
              <a:rPr lang="en-US" altLang="zh-CN" sz="2800" b="1" noProof="1">
                <a:latin typeface="华文新魏" panose="02010800040101010101" pitchFamily="2" charset="-122"/>
                <a:ea typeface="黑体" panose="02010609060101010101" pitchFamily="49" charset="-122"/>
              </a:rPr>
              <a:t>S</a:t>
            </a:r>
            <a:r>
              <a:rPr lang="en-US" altLang="zh-CN" sz="2800" b="1" baseline="-25000" noProof="1">
                <a:latin typeface="华文新魏" panose="02010800040101010101" pitchFamily="2" charset="-122"/>
                <a:ea typeface="黑体" panose="02010609060101010101" pitchFamily="49" charset="-122"/>
              </a:rPr>
              <a:t>A </a:t>
            </a:r>
            <a:r>
              <a:rPr lang="en-US" altLang="zh-CN" sz="2800" b="1" noProof="1">
                <a:latin typeface="华文新魏" panose="02010800040101010101" pitchFamily="2" charset="-122"/>
                <a:ea typeface="黑体" panose="02010609060101010101" pitchFamily="49" charset="-122"/>
                <a:sym typeface="Wingdings" panose="05000000000000000000" pitchFamily="2" charset="2"/>
              </a:rPr>
              <a:t> </a:t>
            </a:r>
            <a:r>
              <a:rPr lang="en-US" altLang="zh-CN" sz="2800" b="1" noProof="1">
                <a:solidFill>
                  <a:srgbClr val="FF0000"/>
                </a:solidFill>
                <a:latin typeface="华文新魏" panose="02010800040101010101" pitchFamily="2" charset="-122"/>
                <a:ea typeface="黑体" panose="02010609060101010101" pitchFamily="49" charset="-122"/>
              </a:rPr>
              <a:t>1/s</a:t>
            </a:r>
          </a:p>
          <a:p>
            <a:pPr algn="ctr"/>
            <a:r>
              <a:rPr lang="en-US" altLang="zh-CN" sz="2800" b="1" noProof="1">
                <a:latin typeface="华文新魏" panose="02010800040101010101" pitchFamily="2" charset="-122"/>
                <a:ea typeface="黑体" panose="02010609060101010101" pitchFamily="49" charset="-122"/>
              </a:rPr>
              <a:t>S</a:t>
            </a:r>
            <a:r>
              <a:rPr lang="en-US" altLang="zh-CN" sz="2800" b="1" baseline="-25000" noProof="1">
                <a:latin typeface="华文新魏" panose="02010800040101010101" pitchFamily="2" charset="-122"/>
                <a:ea typeface="黑体" panose="02010609060101010101" pitchFamily="49" charset="-122"/>
              </a:rPr>
              <a:t>A</a:t>
            </a:r>
            <a:r>
              <a:rPr lang="zh-CN" altLang="en-US" sz="2800" b="1" noProof="1">
                <a:latin typeface="华文新魏" panose="02010800040101010101" pitchFamily="2" charset="-122"/>
                <a:ea typeface="黑体" panose="02010609060101010101" pitchFamily="49" charset="-122"/>
                <a:sym typeface="Times New Roman" panose="02020603050405020304" pitchFamily="18" charset="0"/>
              </a:rPr>
              <a:t>存在</a:t>
            </a:r>
            <a:r>
              <a:rPr lang="zh-CN" altLang="en-US" sz="2800" b="1" noProof="1">
                <a:solidFill>
                  <a:srgbClr val="FF0000"/>
                </a:solidFill>
                <a:latin typeface="华文新魏" panose="02010800040101010101" pitchFamily="2" charset="-122"/>
                <a:ea typeface="黑体" panose="02010609060101010101" pitchFamily="49" charset="-122"/>
                <a:sym typeface="Times New Roman" panose="02020603050405020304" pitchFamily="18" charset="0"/>
              </a:rPr>
              <a:t>上限</a:t>
            </a:r>
            <a:endParaRPr lang="zh-CN" altLang="zh-CN" sz="2800" b="1" noProof="1">
              <a:solidFill>
                <a:srgbClr val="FF0000"/>
              </a:solidFill>
              <a:latin typeface="华文新魏" panose="02010800040101010101" pitchFamily="2" charset="-122"/>
              <a:ea typeface="黑体" panose="02010609060101010101" pitchFamily="49" charset="-122"/>
              <a:sym typeface="Times New Roman" panose="02020603050405020304" pitchFamily="18" charset="0"/>
            </a:endParaRPr>
          </a:p>
        </p:txBody>
      </p:sp>
      <p:sp>
        <p:nvSpPr>
          <p:cNvPr id="61447" name="矩形 26">
            <a:extLst>
              <a:ext uri="{FF2B5EF4-FFF2-40B4-BE49-F238E27FC236}">
                <a16:creationId xmlns:a16="http://schemas.microsoft.com/office/drawing/2014/main" id="{2576BDEB-9A90-4C51-93B3-39A787DD3B08}"/>
              </a:ext>
            </a:extLst>
          </p:cNvPr>
          <p:cNvSpPr>
            <a:spLocks noChangeArrowheads="1"/>
          </p:cNvSpPr>
          <p:nvPr/>
        </p:nvSpPr>
        <p:spPr bwMode="auto">
          <a:xfrm>
            <a:off x="642938" y="4884738"/>
            <a:ext cx="7715250" cy="13843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ctr">
              <a:defRPr/>
            </a:pPr>
            <a:r>
              <a:rPr lang="zh-CN" altLang="en-US" sz="2800">
                <a:solidFill>
                  <a:srgbClr val="000000"/>
                </a:solidFill>
                <a:latin typeface="微软雅黑" panose="020B0503020204020204" pitchFamily="34" charset="-122"/>
                <a:ea typeface="微软雅黑" panose="020B0503020204020204" pitchFamily="34" charset="-122"/>
              </a:rPr>
              <a:t>比如：一个程序不能被并行部分的比率为</a:t>
            </a:r>
            <a:r>
              <a:rPr lang="en-US" altLang="zh-CN" sz="2800">
                <a:solidFill>
                  <a:srgbClr val="000000"/>
                </a:solidFill>
                <a:latin typeface="微软雅黑" panose="020B0503020204020204" pitchFamily="34" charset="-122"/>
                <a:ea typeface="微软雅黑" panose="020B0503020204020204" pitchFamily="34" charset="-122"/>
              </a:rPr>
              <a:t>10%</a:t>
            </a:r>
            <a:r>
              <a:rPr lang="zh-CN" altLang="en-US" sz="2800">
                <a:solidFill>
                  <a:srgbClr val="000000"/>
                </a:solidFill>
                <a:latin typeface="微软雅黑" panose="020B0503020204020204" pitchFamily="34" charset="-122"/>
                <a:ea typeface="微软雅黑" panose="020B0503020204020204" pitchFamily="34" charset="-122"/>
              </a:rPr>
              <a:t>，那么整个程序的最高加速比就是</a:t>
            </a:r>
            <a:r>
              <a:rPr lang="en-US" altLang="zh-CN" sz="2800">
                <a:solidFill>
                  <a:srgbClr val="000000"/>
                </a:solidFill>
                <a:latin typeface="微软雅黑" panose="020B0503020204020204" pitchFamily="34" charset="-122"/>
                <a:ea typeface="微软雅黑" panose="020B0503020204020204" pitchFamily="34" charset="-122"/>
              </a:rPr>
              <a:t>10</a:t>
            </a:r>
            <a:r>
              <a:rPr lang="zh-CN" altLang="en-US" sz="2800">
                <a:solidFill>
                  <a:srgbClr val="000000"/>
                </a:solidFill>
                <a:latin typeface="微软雅黑" panose="020B0503020204020204" pitchFamily="34" charset="-122"/>
                <a:ea typeface="微软雅黑" panose="020B0503020204020204" pitchFamily="34" charset="-122"/>
              </a:rPr>
              <a:t>，这认为是</a:t>
            </a:r>
            <a:endParaRPr lang="en-US" altLang="zh-CN" sz="2800">
              <a:solidFill>
                <a:srgbClr val="000000"/>
              </a:solidFill>
              <a:latin typeface="微软雅黑" panose="020B0503020204020204" pitchFamily="34" charset="-122"/>
              <a:ea typeface="微软雅黑" panose="020B0503020204020204" pitchFamily="34" charset="-122"/>
            </a:endParaRPr>
          </a:p>
          <a:p>
            <a:pPr marL="0" lvl="1" algn="ctr">
              <a:defRPr/>
            </a:pPr>
            <a:r>
              <a:rPr lang="zh-CN" altLang="en-US" sz="2800" b="1">
                <a:solidFill>
                  <a:srgbClr val="FF0000"/>
                </a:solidFill>
                <a:latin typeface="微软雅黑" panose="020B0503020204020204" pitchFamily="34" charset="-122"/>
                <a:ea typeface="微软雅黑" panose="020B0503020204020204" pitchFamily="34" charset="-122"/>
              </a:rPr>
              <a:t>并行计算的瓶颈</a:t>
            </a: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68613" name="圆角矩形 6"/>
          <p:cNvSpPr>
            <a:spLocks/>
          </p:cNvSpPr>
          <p:nvPr/>
        </p:nvSpPr>
        <p:spPr bwMode="auto">
          <a:xfrm>
            <a:off x="2143125" y="2928938"/>
            <a:ext cx="2073275" cy="649287"/>
          </a:xfrm>
          <a:prstGeom prst="roundRect">
            <a:avLst>
              <a:gd name="adj" fmla="val 16667"/>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469900" indent="-469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spcAft>
                <a:spcPct val="20000"/>
              </a:spcAft>
              <a:buClr>
                <a:schemeClr val="accent2"/>
              </a:buClr>
              <a:buFont typeface="Wingdings" panose="05000000000000000000" pitchFamily="2" charset="2"/>
              <a:buChar char="o"/>
            </a:pPr>
            <a:endParaRPr lang="zh-CN" altLang="en-US" sz="2400" b="1" i="1">
              <a:latin typeface="Times" panose="02020603050405020304" pitchFamily="18" charset="0"/>
              <a:ea typeface="华文新魏" panose="02010800040101010101" pitchFamily="2" charset="-122"/>
              <a:sym typeface="Verdana" panose="020B0604030504040204" pitchFamily="34" charset="0"/>
            </a:endParaRPr>
          </a:p>
        </p:txBody>
      </p:sp>
      <p:graphicFrame>
        <p:nvGraphicFramePr>
          <p:cNvPr id="68614" name="Object 2"/>
          <p:cNvGraphicFramePr>
            <a:graphicFrameLocks noChangeAspect="1"/>
          </p:cNvGraphicFramePr>
          <p:nvPr/>
        </p:nvGraphicFramePr>
        <p:xfrm>
          <a:off x="457200" y="2214563"/>
          <a:ext cx="3759200" cy="1363662"/>
        </p:xfrm>
        <a:graphic>
          <a:graphicData uri="http://schemas.openxmlformats.org/presentationml/2006/ole">
            <mc:AlternateContent xmlns:mc="http://schemas.openxmlformats.org/markup-compatibility/2006">
              <mc:Choice xmlns:v="urn:schemas-microsoft-com:vml" Requires="v">
                <p:oleObj r:id="rId3" imgW="1156202" imgH="419282" progId="">
                  <p:embed/>
                </p:oleObj>
              </mc:Choice>
              <mc:Fallback>
                <p:oleObj r:id="rId3" imgW="1156202" imgH="41928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14563"/>
                        <a:ext cx="37592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5" name="圆角矩形 8"/>
          <p:cNvSpPr>
            <a:spLocks noChangeArrowheads="1"/>
          </p:cNvSpPr>
          <p:nvPr/>
        </p:nvSpPr>
        <p:spPr bwMode="auto">
          <a:xfrm>
            <a:off x="342900" y="2149475"/>
            <a:ext cx="4037013" cy="1571625"/>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400" noProof="1">
              <a:solidFill>
                <a:srgbClr val="FFFFFF"/>
              </a:solidFill>
              <a:latin typeface="Calibri" panose="020F0502020204030204" pitchFamily="34" charset="0"/>
              <a:ea typeface="MS PGothic" panose="020B0600070205080204" pitchFamily="34" charset="-128"/>
            </a:endParaRPr>
          </a:p>
        </p:txBody>
      </p:sp>
      <p:sp>
        <p:nvSpPr>
          <p:cNvPr id="68616" name="标题 1"/>
          <p:cNvSpPr txBox="1">
            <a:spLocks/>
          </p:cNvSpPr>
          <p:nvPr/>
        </p:nvSpPr>
        <p:spPr bwMode="auto">
          <a:xfrm>
            <a:off x="0" y="0"/>
            <a:ext cx="6588125" cy="620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(1) Amdahl</a:t>
            </a:r>
            <a:r>
              <a:rPr lang="zh-CN" altLang="en-US" dirty="0"/>
              <a:t>公式与适度并行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1447"/>
                                        </p:tgtEl>
                                        <p:attrNameLst>
                                          <p:attrName>style.visibility</p:attrName>
                                        </p:attrNameLst>
                                      </p:cBhvr>
                                      <p:to>
                                        <p:strVal val="visible"/>
                                      </p:to>
                                    </p:set>
                                    <p:anim calcmode="lin" valueType="num">
                                      <p:cBhvr>
                                        <p:cTn id="7" dur="1000" fill="hold"/>
                                        <p:tgtEl>
                                          <p:spTgt spid="61447"/>
                                        </p:tgtEl>
                                        <p:attrNameLst>
                                          <p:attrName>ppt_w</p:attrName>
                                        </p:attrNameLst>
                                      </p:cBhvr>
                                      <p:tavLst>
                                        <p:tav tm="0">
                                          <p:val>
                                            <p:fltVal val="0"/>
                                          </p:val>
                                        </p:tav>
                                        <p:tav tm="100000">
                                          <p:val>
                                            <p:strVal val="#ppt_w"/>
                                          </p:val>
                                        </p:tav>
                                      </p:tavLst>
                                    </p:anim>
                                    <p:anim calcmode="lin" valueType="num">
                                      <p:cBhvr>
                                        <p:cTn id="8" dur="1000" fill="hold"/>
                                        <p:tgtEl>
                                          <p:spTgt spid="61447"/>
                                        </p:tgtEl>
                                        <p:attrNameLst>
                                          <p:attrName>ppt_h</p:attrName>
                                        </p:attrNameLst>
                                      </p:cBhvr>
                                      <p:tavLst>
                                        <p:tav tm="0">
                                          <p:val>
                                            <p:fltVal val="0"/>
                                          </p:val>
                                        </p:tav>
                                        <p:tav tm="100000">
                                          <p:val>
                                            <p:strVal val="#ppt_h"/>
                                          </p:val>
                                        </p:tav>
                                      </p:tavLst>
                                    </p:anim>
                                    <p:animEffect transition="in" filter="fade">
                                      <p:cBhvr>
                                        <p:cTn id="9" dur="10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917950"/>
            <a:ext cx="27527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标题 3"/>
          <p:cNvSpPr>
            <a:spLocks noGrp="1"/>
          </p:cNvSpPr>
          <p:nvPr>
            <p:ph type="ctrTitle"/>
          </p:nvPr>
        </p:nvSpPr>
        <p:spPr bwMode="auto">
          <a:xfrm>
            <a:off x="471488" y="1844675"/>
            <a:ext cx="8101012" cy="2376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prstTxWarp prst="textNoShape">
              <a:avLst/>
            </a:prstTxWarp>
          </a:bodyPr>
          <a:lstStyle/>
          <a:p>
            <a:r>
              <a:rPr lang="zh-CN" altLang="zh-CN">
                <a:latin typeface="微软雅黑" panose="020B0503020204020204" pitchFamily="34" charset="-122"/>
                <a:ea typeface="微软雅黑" panose="020B0503020204020204" pitchFamily="34" charset="-122"/>
              </a:rPr>
              <a:t>并行计算还有前途吗？</a:t>
            </a:r>
            <a:br>
              <a:rPr lang="en-US" altLang="zh-CN">
                <a:latin typeface="微软雅黑" panose="020B0503020204020204" pitchFamily="34" charset="-122"/>
                <a:ea typeface="微软雅黑" panose="020B0503020204020204" pitchFamily="34" charset="-122"/>
              </a:rPr>
            </a:br>
            <a:r>
              <a:rPr lang="zh-CN" altLang="zh-CN">
                <a:solidFill>
                  <a:srgbClr val="FFFFFF"/>
                </a:solidFill>
                <a:latin typeface="微软雅黑" panose="020B0503020204020204" pitchFamily="34" charset="-122"/>
                <a:ea typeface="微软雅黑" panose="020B0503020204020204" pitchFamily="34" charset="-122"/>
              </a:rPr>
              <a:t>巨型机的性能可以持续提升吗？</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4294967295"/>
          </p:nvPr>
        </p:nvSpPr>
        <p:spPr bwMode="auto">
          <a:xfrm>
            <a:off x="457200" y="928688"/>
            <a:ext cx="8229600" cy="5197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微软雅黑" panose="020B0503020204020204" pitchFamily="34" charset="-122"/>
                <a:ea typeface="微软雅黑" panose="020B0503020204020204" pitchFamily="34" charset="-122"/>
              </a:rPr>
              <a:t>学术争论</a:t>
            </a:r>
            <a:endParaRPr lang="en-US" altLang="zh-CN">
              <a:latin typeface="微软雅黑" panose="020B0503020204020204" pitchFamily="34" charset="-122"/>
              <a:ea typeface="微软雅黑" panose="020B0503020204020204" pitchFamily="34" charset="-122"/>
            </a:endParaRPr>
          </a:p>
          <a:p>
            <a:pPr lvl="1"/>
            <a:r>
              <a:rPr lang="en-US" altLang="zh-CN">
                <a:latin typeface="微软雅黑" panose="020B0503020204020204" pitchFamily="34" charset="-122"/>
                <a:ea typeface="微软雅黑" panose="020B0503020204020204" pitchFamily="34" charset="-122"/>
              </a:rPr>
              <a:t>80</a:t>
            </a:r>
            <a:r>
              <a:rPr lang="zh-CN" altLang="en-US">
                <a:latin typeface="微软雅黑" panose="020B0503020204020204" pitchFamily="34" charset="-122"/>
                <a:ea typeface="微软雅黑" panose="020B0503020204020204" pitchFamily="34" charset="-122"/>
              </a:rPr>
              <a:t>年代后期学术界展开了一次大讨论，大家对并行是否有前途众说纷纭，问题的焦点：</a:t>
            </a: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p:txBody>
      </p:sp>
      <p:grpSp>
        <p:nvGrpSpPr>
          <p:cNvPr id="72707" name="Group 4"/>
          <p:cNvGrpSpPr>
            <a:grpSpLocks/>
          </p:cNvGrpSpPr>
          <p:nvPr/>
        </p:nvGrpSpPr>
        <p:grpSpPr bwMode="auto">
          <a:xfrm>
            <a:off x="571500" y="2911475"/>
            <a:ext cx="6731000" cy="3227388"/>
            <a:chOff x="-571560" y="1"/>
            <a:chExt cx="6731407" cy="3227713"/>
          </a:xfrm>
        </p:grpSpPr>
        <p:sp>
          <p:nvSpPr>
            <p:cNvPr id="62469" name="右箭头 3">
              <a:extLst>
                <a:ext uri="{FF2B5EF4-FFF2-40B4-BE49-F238E27FC236}">
                  <a16:creationId xmlns:a16="http://schemas.microsoft.com/office/drawing/2014/main" id="{F9068F17-CAEB-401B-9D90-1E743848A8C4}"/>
                </a:ext>
              </a:extLst>
            </p:cNvPr>
            <p:cNvSpPr>
              <a:spLocks noChangeArrowheads="1"/>
            </p:cNvSpPr>
            <p:nvPr/>
          </p:nvSpPr>
          <p:spPr bwMode="auto">
            <a:xfrm>
              <a:off x="1484377" y="2510092"/>
              <a:ext cx="4103935" cy="142889"/>
            </a:xfrm>
            <a:prstGeom prst="rightArrow">
              <a:avLst>
                <a:gd name="adj1" fmla="val 50000"/>
                <a:gd name="adj2" fmla="val 49996"/>
              </a:avLst>
            </a:prstGeom>
            <a:gradFill rotWithShape="1">
              <a:gsLst>
                <a:gs pos="0">
                  <a:srgbClr val="00000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latin typeface="Times"/>
              </a:endParaRPr>
            </a:p>
          </p:txBody>
        </p:sp>
        <p:sp>
          <p:nvSpPr>
            <p:cNvPr id="62470" name="右箭头 8">
              <a:extLst>
                <a:ext uri="{FF2B5EF4-FFF2-40B4-BE49-F238E27FC236}">
                  <a16:creationId xmlns:a16="http://schemas.microsoft.com/office/drawing/2014/main" id="{CF3A8592-7ACE-44BF-ADF9-3E14192FC6E5}"/>
                </a:ext>
              </a:extLst>
            </p:cNvPr>
            <p:cNvSpPr>
              <a:spLocks noChangeArrowheads="1"/>
            </p:cNvSpPr>
            <p:nvPr/>
          </p:nvSpPr>
          <p:spPr bwMode="auto">
            <a:xfrm rot="-5400000">
              <a:off x="191228" y="1237584"/>
              <a:ext cx="2591061" cy="115895"/>
            </a:xfrm>
            <a:prstGeom prst="rightArrow">
              <a:avLst>
                <a:gd name="adj1" fmla="val 50000"/>
                <a:gd name="adj2" fmla="val 49993"/>
              </a:avLst>
            </a:prstGeom>
            <a:gradFill rotWithShape="1">
              <a:gsLst>
                <a:gs pos="0">
                  <a:srgbClr val="00000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latin typeface="Times"/>
              </a:endParaRPr>
            </a:p>
          </p:txBody>
        </p:sp>
        <p:sp>
          <p:nvSpPr>
            <p:cNvPr id="72713" name="Rectangle 177"/>
            <p:cNvSpPr>
              <a:spLocks noChangeArrowheads="1"/>
            </p:cNvSpPr>
            <p:nvPr/>
          </p:nvSpPr>
          <p:spPr bwMode="auto">
            <a:xfrm>
              <a:off x="3786214" y="2589906"/>
              <a:ext cx="2373633" cy="63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1">
                  <a:latin typeface="黑体" panose="02010609060101010101" pitchFamily="49" charset="-122"/>
                  <a:ea typeface="黑体" panose="02010609060101010101" pitchFamily="49" charset="-122"/>
                </a:rPr>
                <a:t>并行计算规模</a:t>
              </a:r>
              <a:endParaRPr lang="en-US" altLang="en-US" sz="2800" b="1">
                <a:latin typeface="黑体" panose="02010609060101010101" pitchFamily="49" charset="-122"/>
                <a:ea typeface="黑体" panose="02010609060101010101" pitchFamily="49" charset="-122"/>
              </a:endParaRPr>
            </a:p>
          </p:txBody>
        </p:sp>
        <p:sp>
          <p:nvSpPr>
            <p:cNvPr id="72714" name="Rectangle 177"/>
            <p:cNvSpPr>
              <a:spLocks noChangeArrowheads="1"/>
            </p:cNvSpPr>
            <p:nvPr/>
          </p:nvSpPr>
          <p:spPr bwMode="auto">
            <a:xfrm>
              <a:off x="-571560" y="329162"/>
              <a:ext cx="2000312" cy="738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1">
                  <a:latin typeface="黑体" panose="02010609060101010101" pitchFamily="49" charset="-122"/>
                  <a:ea typeface="黑体" panose="02010609060101010101" pitchFamily="49" charset="-122"/>
                </a:rPr>
                <a:t>计算机性能</a:t>
              </a:r>
              <a:endParaRPr lang="en-US" altLang="en-US" sz="2800" b="1">
                <a:latin typeface="黑体" panose="02010609060101010101" pitchFamily="49" charset="-122"/>
                <a:ea typeface="黑体" panose="02010609060101010101" pitchFamily="49" charset="-122"/>
              </a:endParaRPr>
            </a:p>
          </p:txBody>
        </p:sp>
      </p:grpSp>
      <p:grpSp>
        <p:nvGrpSpPr>
          <p:cNvPr id="72708" name="Group 9"/>
          <p:cNvGrpSpPr>
            <a:grpSpLocks/>
          </p:cNvGrpSpPr>
          <p:nvPr/>
        </p:nvGrpSpPr>
        <p:grpSpPr bwMode="auto">
          <a:xfrm>
            <a:off x="2749550" y="2928938"/>
            <a:ext cx="5751513" cy="2471737"/>
            <a:chOff x="129607" y="-1"/>
            <a:chExt cx="5751791" cy="2472127"/>
          </a:xfrm>
        </p:grpSpPr>
        <p:pic>
          <p:nvPicPr>
            <p:cNvPr id="72709" name="Freeform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7" y="576270"/>
              <a:ext cx="2389632" cy="189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云形 20"/>
            <p:cNvSpPr>
              <a:spLocks noChangeArrowheads="1"/>
            </p:cNvSpPr>
            <p:nvPr/>
          </p:nvSpPr>
          <p:spPr bwMode="auto">
            <a:xfrm rot="10800000">
              <a:off x="2666691" y="-1"/>
              <a:ext cx="3214707" cy="714384"/>
            </a:xfrm>
            <a:custGeom>
              <a:avLst/>
              <a:gdLst>
                <a:gd name="T0" fmla="*/ 2147483646 w 43200"/>
                <a:gd name="T1" fmla="*/ 2147483646 h 43200"/>
                <a:gd name="T2" fmla="*/ 2147483646 w 43200"/>
                <a:gd name="T3" fmla="*/ 2147483646 h 43200"/>
                <a:gd name="T4" fmla="*/ 2147483646 w 43200"/>
                <a:gd name="T5" fmla="*/ 2147483646 h 43200"/>
                <a:gd name="T6" fmla="*/ 2147483646 w 43200"/>
                <a:gd name="T7" fmla="*/ 2147483646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chemeClr val="bg1"/>
            </a:solidFill>
            <a:ln w="25400">
              <a:solidFill>
                <a:schemeClr val="accent2"/>
              </a:solidFill>
              <a:miter lim="800000"/>
              <a:headEnd/>
              <a:tailEnd/>
            </a:ln>
          </p:spPr>
          <p:txBody>
            <a:bodyPr rot="10800000" lIns="0" tIns="0" rIns="0" bIns="0"/>
            <a:lstStyle>
              <a:lvl1pPr marL="114300" indent="-1143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noProof="1">
                  <a:latin typeface="黑体" panose="02010609060101010101" pitchFamily="49" charset="-122"/>
                  <a:ea typeface="黑体" panose="02010609060101010101" pitchFamily="49" charset="-122"/>
                </a:rPr>
                <a:t>性能提高</a:t>
              </a:r>
              <a:r>
                <a:rPr lang="zh-CN" altLang="zh-CN" sz="3200" b="1" noProof="1">
                  <a:latin typeface="黑体" panose="02010609060101010101" pitchFamily="49" charset="-122"/>
                  <a:ea typeface="黑体" panose="02010609060101010101" pitchFamily="49" charset="-122"/>
                </a:rPr>
                <a:t>??</a:t>
              </a:r>
            </a:p>
          </p:txBody>
        </p:sp>
      </p:gr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idx="4294967295"/>
          </p:nvPr>
        </p:nvSpPr>
        <p:spPr bwMode="auto">
          <a:xfrm>
            <a:off x="179512" y="66972"/>
            <a:ext cx="7229475" cy="548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dirty="0">
                <a:solidFill>
                  <a:srgbClr val="A50021"/>
                </a:solidFill>
                <a:latin typeface="微软雅黑" panose="020B0503020204020204" pitchFamily="34" charset="-122"/>
                <a:ea typeface="微软雅黑" panose="020B0503020204020204" pitchFamily="34" charset="-122"/>
              </a:rPr>
              <a:t>(2) Gustafson</a:t>
            </a:r>
            <a:r>
              <a:rPr lang="zh-CN" altLang="en-US" sz="3200" b="1" dirty="0">
                <a:solidFill>
                  <a:srgbClr val="A50021"/>
                </a:solidFill>
                <a:latin typeface="微软雅黑" panose="020B0503020204020204" pitchFamily="34" charset="-122"/>
                <a:ea typeface="微软雅黑" panose="020B0503020204020204" pitchFamily="34" charset="-122"/>
              </a:rPr>
              <a:t>公式与大规模并行</a:t>
            </a:r>
            <a:endParaRPr lang="zh-CN" altLang="zh-CN" sz="3200" b="1" dirty="0">
              <a:solidFill>
                <a:srgbClr val="A50021"/>
              </a:solidFill>
              <a:latin typeface="微软雅黑" panose="020B0503020204020204" pitchFamily="34" charset="-122"/>
              <a:ea typeface="微软雅黑" panose="020B0503020204020204" pitchFamily="34" charset="-122"/>
            </a:endParaRPr>
          </a:p>
        </p:txBody>
      </p:sp>
      <p:sp>
        <p:nvSpPr>
          <p:cNvPr id="74755" name="内容占位符 41"/>
          <p:cNvSpPr>
            <a:spLocks noGrp="1"/>
          </p:cNvSpPr>
          <p:nvPr>
            <p:ph idx="4294967295"/>
          </p:nvPr>
        </p:nvSpPr>
        <p:spPr bwMode="auto">
          <a:xfrm>
            <a:off x="357188" y="1108075"/>
            <a:ext cx="8678862" cy="4768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微软雅黑" panose="020B0503020204020204" pitchFamily="34" charset="-122"/>
                <a:ea typeface="微软雅黑" panose="020B0503020204020204" pitchFamily="34" charset="-122"/>
              </a:rPr>
              <a:t>Gustafson</a:t>
            </a:r>
            <a:r>
              <a:rPr lang="zh-CN" altLang="en-US">
                <a:latin typeface="微软雅黑" panose="020B0503020204020204" pitchFamily="34" charset="-122"/>
                <a:ea typeface="微软雅黑" panose="020B0503020204020204" pitchFamily="34" charset="-122"/>
              </a:rPr>
              <a:t>的发现</a:t>
            </a:r>
            <a:endParaRPr lang="en-US" altLang="zh-CN">
              <a:latin typeface="微软雅黑" panose="020B0503020204020204" pitchFamily="34" charset="-122"/>
              <a:ea typeface="微软雅黑" panose="020B0503020204020204" pitchFamily="34" charset="-122"/>
            </a:endParaRPr>
          </a:p>
          <a:p>
            <a:pPr lvl="1"/>
            <a:r>
              <a:rPr lang="en-US" altLang="zh-CN">
                <a:latin typeface="微软雅黑" panose="020B0503020204020204" pitchFamily="34" charset="-122"/>
                <a:ea typeface="微软雅黑" panose="020B0503020204020204" pitchFamily="34" charset="-122"/>
              </a:rPr>
              <a:t>1988</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美国科学家</a:t>
            </a:r>
            <a:r>
              <a:rPr lang="en-US" altLang="zh-CN">
                <a:latin typeface="微软雅黑" panose="020B0503020204020204" pitchFamily="34" charset="-122"/>
                <a:ea typeface="微软雅黑" panose="020B0503020204020204" pitchFamily="34" charset="-122"/>
              </a:rPr>
              <a:t>Gustafson</a:t>
            </a:r>
            <a:r>
              <a:rPr lang="zh-CN" altLang="en-US">
                <a:latin typeface="微软雅黑" panose="020B0503020204020204" pitchFamily="34" charset="-122"/>
                <a:ea typeface="微软雅黑" panose="020B0503020204020204" pitchFamily="34" charset="-122"/>
              </a:rPr>
              <a:t>在大量实际物理问题并行计算过程中总结出一个重要规律：</a:t>
            </a:r>
            <a:endParaRPr lang="en-US" altLang="zh-CN">
              <a:latin typeface="微软雅黑" panose="020B0503020204020204" pitchFamily="34" charset="-122"/>
              <a:ea typeface="微软雅黑" panose="020B0503020204020204" pitchFamily="34" charset="-122"/>
            </a:endParaRPr>
          </a:p>
          <a:p>
            <a:pPr lvl="1"/>
            <a:endParaRPr lang="zh-CN" altLang="en-US">
              <a:latin typeface="微软雅黑" panose="020B0503020204020204" pitchFamily="34" charset="-122"/>
              <a:ea typeface="微软雅黑" panose="020B0503020204020204" pitchFamily="34" charset="-122"/>
            </a:endParaRPr>
          </a:p>
          <a:p>
            <a:pPr lvl="1"/>
            <a:endParaRPr lang="zh-CN" altLang="en-US">
              <a:latin typeface="微软雅黑" panose="020B0503020204020204" pitchFamily="34" charset="-122"/>
              <a:ea typeface="微软雅黑" panose="020B0503020204020204" pitchFamily="34" charset="-122"/>
            </a:endParaRPr>
          </a:p>
        </p:txBody>
      </p:sp>
      <p:grpSp>
        <p:nvGrpSpPr>
          <p:cNvPr id="74756" name="Group 4"/>
          <p:cNvGrpSpPr>
            <a:grpSpLocks/>
          </p:cNvGrpSpPr>
          <p:nvPr/>
        </p:nvGrpSpPr>
        <p:grpSpPr bwMode="auto">
          <a:xfrm>
            <a:off x="1643063" y="4059238"/>
            <a:ext cx="6943725" cy="2584450"/>
            <a:chOff x="0" y="-3"/>
            <a:chExt cx="7321120" cy="2727315"/>
          </a:xfrm>
        </p:grpSpPr>
        <p:pic>
          <p:nvPicPr>
            <p:cNvPr id="747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29156" cy="2727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3494" name="爆炸形 1 7">
              <a:extLst>
                <a:ext uri="{FF2B5EF4-FFF2-40B4-BE49-F238E27FC236}">
                  <a16:creationId xmlns:a16="http://schemas.microsoft.com/office/drawing/2014/main" id="{BB359AAB-7123-4004-B7CB-DD6710192BF2}"/>
                </a:ext>
              </a:extLst>
            </p:cNvPr>
            <p:cNvSpPr>
              <a:spLocks noChangeArrowheads="1"/>
            </p:cNvSpPr>
            <p:nvPr/>
          </p:nvSpPr>
          <p:spPr bwMode="auto">
            <a:xfrm rot="10800000">
              <a:off x="3643822" y="-3"/>
              <a:ext cx="3677298" cy="2350382"/>
            </a:xfrm>
            <a:prstGeom prst="irregularSeal1">
              <a:avLst/>
            </a:prstGeom>
            <a:noFill/>
            <a:ln w="15875">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lIns="72000" tIns="72000" rIns="72000" bIns="72000" anchor="ctr"/>
            <a:lstStyle>
              <a:lvl1pPr>
                <a:defRPr kumimoji="1" sz="2400">
                  <a:solidFill>
                    <a:schemeClr val="tx1"/>
                  </a:solidFill>
                  <a:latin typeface="Times" charset="0"/>
                  <a:ea typeface="宋体" charset="-122"/>
                </a:defRPr>
              </a:lvl1pPr>
              <a:lvl2pPr marL="742950" indent="-285750">
                <a:defRPr kumimoji="1" sz="2400">
                  <a:solidFill>
                    <a:schemeClr val="tx1"/>
                  </a:solidFill>
                  <a:latin typeface="Times" charset="0"/>
                  <a:ea typeface="宋体" charset="-122"/>
                </a:defRPr>
              </a:lvl2pPr>
              <a:lvl3pPr marL="1143000" indent="-228600">
                <a:defRPr kumimoji="1" sz="2400">
                  <a:solidFill>
                    <a:schemeClr val="tx1"/>
                  </a:solidFill>
                  <a:latin typeface="Times" charset="0"/>
                  <a:ea typeface="宋体" charset="-122"/>
                </a:defRPr>
              </a:lvl3pPr>
              <a:lvl4pPr marL="1600200" indent="-228600">
                <a:defRPr kumimoji="1" sz="2400">
                  <a:solidFill>
                    <a:schemeClr val="tx1"/>
                  </a:solidFill>
                  <a:latin typeface="Times" charset="0"/>
                  <a:ea typeface="宋体" charset="-122"/>
                </a:defRPr>
              </a:lvl4pPr>
              <a:lvl5pPr marL="2057400" indent="-228600">
                <a:defRPr kumimoji="1" sz="2400">
                  <a:solidFill>
                    <a:schemeClr val="tx1"/>
                  </a:solidFill>
                  <a:latin typeface="Times" charset="0"/>
                  <a:ea typeface="宋体" charset="-122"/>
                </a:defRPr>
              </a:lvl5pPr>
              <a:lvl6pPr marL="2514600" indent="-228600" fontAlgn="base">
                <a:spcBef>
                  <a:spcPct val="0"/>
                </a:spcBef>
                <a:spcAft>
                  <a:spcPct val="0"/>
                </a:spcAft>
                <a:defRPr kumimoji="1" sz="2400">
                  <a:solidFill>
                    <a:schemeClr val="tx1"/>
                  </a:solidFill>
                  <a:latin typeface="Times" charset="0"/>
                  <a:ea typeface="宋体" charset="-122"/>
                </a:defRPr>
              </a:lvl6pPr>
              <a:lvl7pPr marL="2971800" indent="-228600" fontAlgn="base">
                <a:spcBef>
                  <a:spcPct val="0"/>
                </a:spcBef>
                <a:spcAft>
                  <a:spcPct val="0"/>
                </a:spcAft>
                <a:defRPr kumimoji="1" sz="2400">
                  <a:solidFill>
                    <a:schemeClr val="tx1"/>
                  </a:solidFill>
                  <a:latin typeface="Times" charset="0"/>
                  <a:ea typeface="宋体" charset="-122"/>
                </a:defRPr>
              </a:lvl7pPr>
              <a:lvl8pPr marL="3429000" indent="-228600" fontAlgn="base">
                <a:spcBef>
                  <a:spcPct val="0"/>
                </a:spcBef>
                <a:spcAft>
                  <a:spcPct val="0"/>
                </a:spcAft>
                <a:defRPr kumimoji="1" sz="2400">
                  <a:solidFill>
                    <a:schemeClr val="tx1"/>
                  </a:solidFill>
                  <a:latin typeface="Times" charset="0"/>
                  <a:ea typeface="宋体" charset="-122"/>
                </a:defRPr>
              </a:lvl8pPr>
              <a:lvl9pPr marL="3886200" indent="-228600" fontAlgn="base">
                <a:spcBef>
                  <a:spcPct val="0"/>
                </a:spcBef>
                <a:spcAft>
                  <a:spcPct val="0"/>
                </a:spcAft>
                <a:defRPr kumimoji="1" sz="2400">
                  <a:solidFill>
                    <a:schemeClr val="tx1"/>
                  </a:solidFill>
                  <a:latin typeface="Times" charset="0"/>
                  <a:ea typeface="宋体" charset="-122"/>
                </a:defRPr>
              </a:lvl9pPr>
            </a:lstStyle>
            <a:p>
              <a:pPr algn="ctr">
                <a:defRPr/>
              </a:pPr>
              <a:r>
                <a:rPr kumimoji="0" altLang="zh-CN" b="1" noProof="1">
                  <a:latin typeface="华文新魏" charset="-122"/>
                  <a:ea typeface="黑体" charset="-122"/>
                </a:rPr>
                <a:t>Reevaluating Amdahl</a:t>
              </a:r>
              <a:r>
                <a:rPr kumimoji="0" altLang="en-US" b="1" noProof="1">
                  <a:latin typeface="华文新魏" charset="-122"/>
                  <a:ea typeface="黑体" charset="-122"/>
                </a:rPr>
                <a:t>’</a:t>
              </a:r>
              <a:r>
                <a:rPr kumimoji="0" altLang="zh-CN" b="1" noProof="1">
                  <a:latin typeface="华文新魏" charset="-122"/>
                  <a:ea typeface="黑体" charset="-122"/>
                </a:rPr>
                <a:t>s Law</a:t>
              </a:r>
            </a:p>
          </p:txBody>
        </p:sp>
      </p:grpSp>
      <p:sp>
        <p:nvSpPr>
          <p:cNvPr id="7" name="矩形 6">
            <a:extLst>
              <a:ext uri="{FF2B5EF4-FFF2-40B4-BE49-F238E27FC236}">
                <a16:creationId xmlns:a16="http://schemas.microsoft.com/office/drawing/2014/main" id="{A3CD4B2C-2703-4440-8BCD-E354A07C7484}"/>
              </a:ext>
            </a:extLst>
          </p:cNvPr>
          <p:cNvSpPr>
            <a:spLocks noChangeArrowheads="1"/>
          </p:cNvSpPr>
          <p:nvPr/>
        </p:nvSpPr>
        <p:spPr bwMode="auto">
          <a:xfrm>
            <a:off x="357188" y="2828925"/>
            <a:ext cx="8229600" cy="1077913"/>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63500" dist="20000" dir="5400000" rotWithShape="0">
              <a:srgbClr val="000000">
                <a:alpha val="37999"/>
              </a:srgbClr>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3200" b="1">
                <a:solidFill>
                  <a:srgbClr val="000000"/>
                </a:solidFill>
                <a:latin typeface="华文新魏" panose="02010800040101010101" pitchFamily="2" charset="-122"/>
                <a:ea typeface="华文新魏" panose="02010800040101010101" pitchFamily="2" charset="-122"/>
              </a:rPr>
              <a:t>        很多程序随着应用规模的扩大，程序中不能被并行化部分的执行时间基本保持不变</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41"/>
          <p:cNvSpPr>
            <a:spLocks noGrp="1"/>
          </p:cNvSpPr>
          <p:nvPr>
            <p:ph idx="4294967295"/>
          </p:nvPr>
        </p:nvSpPr>
        <p:spPr bwMode="auto">
          <a:xfrm>
            <a:off x="457200" y="1143000"/>
            <a:ext cx="8362950" cy="4768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4000"/>
              </a:lnSpc>
            </a:pPr>
            <a:r>
              <a:rPr lang="en-US" altLang="zh-CN" sz="2800">
                <a:latin typeface="Times" panose="02020603050405020304" pitchFamily="18" charset="0"/>
                <a:ea typeface="微软雅黑" panose="020B0503020204020204" pitchFamily="34" charset="-122"/>
              </a:rPr>
              <a:t>Gustafson</a:t>
            </a:r>
            <a:r>
              <a:rPr lang="zh-CN" altLang="en-US" sz="2800">
                <a:latin typeface="Times" panose="02020603050405020304" pitchFamily="18" charset="0"/>
                <a:ea typeface="黑体" panose="02010609060101010101" pitchFamily="49" charset="-122"/>
              </a:rPr>
              <a:t>公式</a:t>
            </a:r>
          </a:p>
          <a:p>
            <a:pPr lvl="1">
              <a:lnSpc>
                <a:spcPct val="114000"/>
              </a:lnSpc>
            </a:pPr>
            <a:r>
              <a:rPr lang="en-US" altLang="zh-CN" sz="2400" i="1">
                <a:latin typeface="Times" panose="02020603050405020304" pitchFamily="18" charset="0"/>
              </a:rPr>
              <a:t>s′</a:t>
            </a:r>
            <a:r>
              <a:rPr lang="zh-CN" altLang="en-US" sz="2400">
                <a:latin typeface="Times" panose="02020603050405020304" pitchFamily="18" charset="0"/>
                <a:ea typeface="黑体" panose="02010609060101010101" pitchFamily="49" charset="-122"/>
              </a:rPr>
              <a:t>和 </a:t>
            </a:r>
            <a:r>
              <a:rPr lang="en-US" altLang="zh-CN" sz="2400" i="1">
                <a:latin typeface="Times" panose="02020603050405020304" pitchFamily="18" charset="0"/>
                <a:ea typeface="微软雅黑" panose="020B0503020204020204" pitchFamily="34" charset="-122"/>
              </a:rPr>
              <a:t>p′</a:t>
            </a:r>
            <a:r>
              <a:rPr lang="zh-CN" altLang="en-US" sz="2400">
                <a:latin typeface="Times" panose="02020603050405020304" pitchFamily="18" charset="0"/>
                <a:ea typeface="黑体" panose="02010609060101010101" pitchFamily="49" charset="-122"/>
              </a:rPr>
              <a:t>为程序串行部分与可并行化部分在并行系统上执行的时间占总时间的比例，</a:t>
            </a:r>
            <a:r>
              <a:rPr lang="en-US" altLang="zh-CN" sz="2400" i="1">
                <a:latin typeface="Times" panose="02020603050405020304" pitchFamily="18" charset="0"/>
                <a:ea typeface="微软雅黑" panose="020B0503020204020204" pitchFamily="34" charset="-122"/>
              </a:rPr>
              <a:t>N</a:t>
            </a:r>
            <a:r>
              <a:rPr lang="zh-CN" altLang="en-US" sz="2400">
                <a:latin typeface="Times" panose="02020603050405020304" pitchFamily="18" charset="0"/>
                <a:ea typeface="黑体" panose="02010609060101010101" pitchFamily="49" charset="-122"/>
              </a:rPr>
              <a:t>为处理器数量</a:t>
            </a:r>
          </a:p>
          <a:p>
            <a:pPr lvl="1">
              <a:lnSpc>
                <a:spcPct val="114000"/>
              </a:lnSpc>
            </a:pPr>
            <a:r>
              <a:rPr lang="zh-CN" altLang="en-US" sz="2400">
                <a:latin typeface="Times" panose="02020603050405020304" pitchFamily="18" charset="0"/>
                <a:ea typeface="黑体" panose="02010609060101010101" pitchFamily="49" charset="-122"/>
              </a:rPr>
              <a:t>简便起见，设总时间为</a:t>
            </a:r>
            <a:r>
              <a:rPr lang="en-US" altLang="zh-CN" sz="2400">
                <a:latin typeface="Times" panose="02020603050405020304" pitchFamily="18" charset="0"/>
                <a:ea typeface="微软雅黑" panose="020B0503020204020204" pitchFamily="34" charset="-122"/>
              </a:rPr>
              <a:t>1</a:t>
            </a:r>
            <a:r>
              <a:rPr lang="zh-CN" altLang="en-US" sz="2400">
                <a:latin typeface="Times" panose="02020603050405020304" pitchFamily="18" charset="0"/>
                <a:ea typeface="黑体" panose="02010609060101010101" pitchFamily="49" charset="-122"/>
              </a:rPr>
              <a:t>，则</a:t>
            </a:r>
            <a:endParaRPr lang="en-US" altLang="zh-CN" sz="2400" i="1">
              <a:latin typeface="Times" panose="02020603050405020304" pitchFamily="18" charset="0"/>
              <a:ea typeface="微软雅黑" panose="020B0503020204020204" pitchFamily="34" charset="-122"/>
            </a:endParaRPr>
          </a:p>
          <a:p>
            <a:pPr lvl="1">
              <a:lnSpc>
                <a:spcPct val="114000"/>
              </a:lnSpc>
            </a:pPr>
            <a:r>
              <a:rPr lang="zh-CN" altLang="en-US" sz="2400">
                <a:latin typeface="Times" panose="02020603050405020304" pitchFamily="18" charset="0"/>
                <a:ea typeface="黑体" panose="02010609060101010101" pitchFamily="49" charset="-122"/>
              </a:rPr>
              <a:t>在串行处理器上完成该任务的时间为</a:t>
            </a:r>
            <a:endParaRPr lang="en-US" altLang="zh-CN" sz="2400" i="1">
              <a:latin typeface="Times" panose="02020603050405020304" pitchFamily="18" charset="0"/>
              <a:ea typeface="微软雅黑" panose="020B0503020204020204" pitchFamily="34" charset="-122"/>
            </a:endParaRPr>
          </a:p>
          <a:p>
            <a:pPr lvl="1">
              <a:lnSpc>
                <a:spcPct val="114000"/>
              </a:lnSpc>
            </a:pPr>
            <a:endParaRPr lang="en-US" altLang="zh-CN" sz="2400">
              <a:latin typeface="Times" panose="02020603050405020304" pitchFamily="18" charset="0"/>
              <a:ea typeface="微软雅黑" panose="020B0503020204020204" pitchFamily="34" charset="-122"/>
            </a:endParaRPr>
          </a:p>
          <a:p>
            <a:pPr lvl="1">
              <a:lnSpc>
                <a:spcPct val="114000"/>
              </a:lnSpc>
            </a:pPr>
            <a:endParaRPr lang="en-US" altLang="zh-CN" sz="2400">
              <a:latin typeface="Times" panose="02020603050405020304" pitchFamily="18" charset="0"/>
              <a:ea typeface="微软雅黑" panose="020B0503020204020204" pitchFamily="34" charset="-122"/>
            </a:endParaRPr>
          </a:p>
          <a:p>
            <a:pPr lvl="1">
              <a:lnSpc>
                <a:spcPct val="114000"/>
              </a:lnSpc>
            </a:pPr>
            <a:endParaRPr lang="en-US" altLang="zh-CN" sz="2400">
              <a:latin typeface="Times" panose="02020603050405020304" pitchFamily="18" charset="0"/>
              <a:ea typeface="微软雅黑" panose="020B0503020204020204" pitchFamily="34" charset="-122"/>
            </a:endParaRPr>
          </a:p>
          <a:p>
            <a:pPr lvl="1">
              <a:lnSpc>
                <a:spcPct val="114000"/>
              </a:lnSpc>
            </a:pPr>
            <a:endParaRPr lang="en-US" altLang="zh-CN" sz="2400">
              <a:latin typeface="Times" panose="02020603050405020304" pitchFamily="18" charset="0"/>
              <a:ea typeface="微软雅黑" panose="020B0503020204020204" pitchFamily="34" charset="-122"/>
            </a:endParaRPr>
          </a:p>
          <a:p>
            <a:pPr>
              <a:lnSpc>
                <a:spcPct val="114000"/>
              </a:lnSpc>
            </a:pPr>
            <a:endParaRPr lang="zh-CN" altLang="en-US" sz="2800">
              <a:latin typeface="Times" panose="02020603050405020304" pitchFamily="18" charset="0"/>
              <a:ea typeface="黑体" panose="02010609060101010101" pitchFamily="49" charset="-122"/>
            </a:endParaRPr>
          </a:p>
        </p:txBody>
      </p:sp>
      <p:sp>
        <p:nvSpPr>
          <p:cNvPr id="76803" name="圆角矩形 5"/>
          <p:cNvSpPr>
            <a:spLocks noChangeArrowheads="1"/>
          </p:cNvSpPr>
          <p:nvPr/>
        </p:nvSpPr>
        <p:spPr bwMode="auto">
          <a:xfrm>
            <a:off x="1325563" y="4011613"/>
            <a:ext cx="6572250" cy="1863725"/>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400" noProof="1">
              <a:solidFill>
                <a:srgbClr val="FFFFFF"/>
              </a:solidFill>
              <a:latin typeface="Calibri" panose="020F0502020204030204" pitchFamily="34" charset="0"/>
              <a:ea typeface="MS PGothic" panose="020B0600070205080204" pitchFamily="34" charset="-128"/>
            </a:endParaRPr>
          </a:p>
        </p:txBody>
      </p:sp>
      <p:graphicFrame>
        <p:nvGraphicFramePr>
          <p:cNvPr id="76804" name="Object 5"/>
          <p:cNvGraphicFramePr>
            <a:graphicFrameLocks noChangeAspect="1"/>
          </p:cNvGraphicFramePr>
          <p:nvPr/>
        </p:nvGraphicFramePr>
        <p:xfrm>
          <a:off x="1619250" y="4005263"/>
          <a:ext cx="6254750" cy="1693862"/>
        </p:xfrm>
        <a:graphic>
          <a:graphicData uri="http://schemas.openxmlformats.org/presentationml/2006/ole">
            <mc:AlternateContent xmlns:mc="http://schemas.openxmlformats.org/markup-compatibility/2006">
              <mc:Choice xmlns:v="urn:schemas-microsoft-com:vml" Requires="v">
                <p:oleObj r:id="rId3" imgW="2438400" imgH="660400" progId="">
                  <p:embed/>
                </p:oleObj>
              </mc:Choice>
              <mc:Fallback>
                <p:oleObj r:id="rId3" imgW="2438400" imgH="6604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005263"/>
                        <a:ext cx="6254750"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5" name="Object 6"/>
          <p:cNvGraphicFramePr>
            <a:graphicFrameLocks noChangeAspect="1"/>
          </p:cNvGraphicFramePr>
          <p:nvPr/>
        </p:nvGraphicFramePr>
        <p:xfrm>
          <a:off x="5246688" y="2559050"/>
          <a:ext cx="1846262" cy="615950"/>
        </p:xfrm>
        <a:graphic>
          <a:graphicData uri="http://schemas.openxmlformats.org/presentationml/2006/ole">
            <mc:AlternateContent xmlns:mc="http://schemas.openxmlformats.org/markup-compatibility/2006">
              <mc:Choice xmlns:v="urn:schemas-microsoft-com:vml" Requires="v">
                <p:oleObj r:id="rId5" imgW="609865" imgH="203288" progId="">
                  <p:embed/>
                </p:oleObj>
              </mc:Choice>
              <mc:Fallback>
                <p:oleObj r:id="rId5" imgW="609865" imgH="203288"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2559050"/>
                        <a:ext cx="18462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7"/>
          <p:cNvGraphicFramePr>
            <a:graphicFrameLocks noChangeAspect="1"/>
          </p:cNvGraphicFramePr>
          <p:nvPr/>
        </p:nvGraphicFramePr>
        <p:xfrm>
          <a:off x="6300788" y="3065463"/>
          <a:ext cx="1889125" cy="646112"/>
        </p:xfrm>
        <a:graphic>
          <a:graphicData uri="http://schemas.openxmlformats.org/presentationml/2006/ole">
            <mc:AlternateContent xmlns:mc="http://schemas.openxmlformats.org/markup-compatibility/2006">
              <mc:Choice xmlns:v="urn:schemas-microsoft-com:vml" Requires="v">
                <p:oleObj name="公式" r:id="rId7" imgW="635276" imgH="203288" progId="Equation.3">
                  <p:embed/>
                </p:oleObj>
              </mc:Choice>
              <mc:Fallback>
                <p:oleObj name="公式" r:id="rId7" imgW="635276" imgH="203288"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3065463"/>
                        <a:ext cx="1889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7" name="标题 1"/>
          <p:cNvSpPr txBox="1">
            <a:spLocks/>
          </p:cNvSpPr>
          <p:nvPr/>
        </p:nvSpPr>
        <p:spPr bwMode="auto">
          <a:xfrm>
            <a:off x="29716" y="55562"/>
            <a:ext cx="6454775" cy="606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(2) Gustafson</a:t>
            </a:r>
            <a:r>
              <a:rPr lang="zh-CN" altLang="en-US" dirty="0"/>
              <a:t>公式与大规模并行</a:t>
            </a:r>
            <a:endParaRPr lang="en-US" altLang="zh-CN" dirty="0"/>
          </a:p>
        </p:txBody>
      </p:sp>
      <p:sp>
        <p:nvSpPr>
          <p:cNvPr id="2" name="文本框 1">
            <a:extLst>
              <a:ext uri="{FF2B5EF4-FFF2-40B4-BE49-F238E27FC236}">
                <a16:creationId xmlns:a16="http://schemas.microsoft.com/office/drawing/2014/main" id="{F2218D0D-8DA1-7C56-0019-6DDC3D7D0760}"/>
              </a:ext>
            </a:extLst>
          </p:cNvPr>
          <p:cNvSpPr txBox="1"/>
          <p:nvPr/>
        </p:nvSpPr>
        <p:spPr>
          <a:xfrm>
            <a:off x="3275856" y="6237312"/>
            <a:ext cx="1569660" cy="369332"/>
          </a:xfrm>
          <a:prstGeom prst="rect">
            <a:avLst/>
          </a:prstGeom>
          <a:noFill/>
        </p:spPr>
        <p:txBody>
          <a:bodyPr wrap="none" rtlCol="0">
            <a:spAutoFit/>
          </a:bodyPr>
          <a:lstStyle/>
          <a:p>
            <a:r>
              <a:rPr lang="zh-CN" altLang="en-US" dirty="0"/>
              <a:t>线性的加速比</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95691AF-3DF0-472F-96FB-17EB35B016BE}"/>
              </a:ext>
            </a:extLst>
          </p:cNvPr>
          <p:cNvSpPr>
            <a:spLocks noChangeArrowheads="1"/>
          </p:cNvSpPr>
          <p:nvPr/>
        </p:nvSpPr>
        <p:spPr bwMode="auto">
          <a:xfrm>
            <a:off x="857250" y="5526088"/>
            <a:ext cx="7786688" cy="954087"/>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63500" dist="20000" dir="5400000" rotWithShape="0">
              <a:srgbClr val="000000">
                <a:alpha val="37999"/>
              </a:srgbClr>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800" b="1">
                <a:solidFill>
                  <a:srgbClr val="000000"/>
                </a:solidFill>
                <a:latin typeface="华文新魏" panose="02010800040101010101" pitchFamily="2" charset="-122"/>
                <a:ea typeface="华文新魏" panose="02010800040101010101" pitchFamily="2" charset="-122"/>
              </a:rPr>
              <a:t>相对于</a:t>
            </a:r>
            <a:r>
              <a:rPr lang="en-US" altLang="zh-CN" sz="2800" b="1">
                <a:solidFill>
                  <a:srgbClr val="000000"/>
                </a:solidFill>
                <a:latin typeface="华文新魏" panose="02010800040101010101" pitchFamily="2" charset="-122"/>
                <a:ea typeface="华文新魏" panose="02010800040101010101" pitchFamily="2" charset="-122"/>
              </a:rPr>
              <a:t>Amdahl</a:t>
            </a:r>
            <a:r>
              <a:rPr lang="zh-CN" altLang="en-US" sz="2800" b="1">
                <a:solidFill>
                  <a:srgbClr val="000000"/>
                </a:solidFill>
                <a:latin typeface="华文新魏" panose="02010800040101010101" pitchFamily="2" charset="-122"/>
                <a:ea typeface="华文新魏" panose="02010800040101010101" pitchFamily="2" charset="-122"/>
              </a:rPr>
              <a:t>，</a:t>
            </a:r>
            <a:r>
              <a:rPr lang="en-US" altLang="zh-CN" sz="2800" b="1">
                <a:solidFill>
                  <a:srgbClr val="000000"/>
                </a:solidFill>
                <a:latin typeface="华文新魏" panose="02010800040101010101" pitchFamily="2" charset="-122"/>
                <a:ea typeface="华文新魏" panose="02010800040101010101" pitchFamily="2" charset="-122"/>
              </a:rPr>
              <a:t>Gustafson</a:t>
            </a:r>
            <a:r>
              <a:rPr lang="zh-CN" altLang="en-US" sz="2800" b="1">
                <a:solidFill>
                  <a:srgbClr val="000000"/>
                </a:solidFill>
                <a:latin typeface="华文新魏" panose="02010800040101010101" pitchFamily="2" charset="-122"/>
                <a:ea typeface="华文新魏" panose="02010800040101010101" pitchFamily="2" charset="-122"/>
              </a:rPr>
              <a:t>只是换了个看问题的角度而已，但超级计算机研制的道路豁然开朗</a:t>
            </a:r>
          </a:p>
        </p:txBody>
      </p:sp>
      <p:sp>
        <p:nvSpPr>
          <p:cNvPr id="78851" name="Rectangle 3"/>
          <p:cNvSpPr>
            <a:spLocks noGrp="1" noChangeArrowheads="1"/>
          </p:cNvSpPr>
          <p:nvPr>
            <p:ph idx="1"/>
          </p:nvPr>
        </p:nvSpPr>
        <p:spPr bwMode="auto">
          <a:xfrm>
            <a:off x="457200" y="765175"/>
            <a:ext cx="8229600" cy="4768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SzTx/>
            </a:pPr>
            <a:r>
              <a:rPr lang="en-US" altLang="zh-CN" sz="2800"/>
              <a:t>Gustafson</a:t>
            </a:r>
            <a:r>
              <a:rPr lang="zh-CN" altLang="en-US" sz="2800"/>
              <a:t>定律</a:t>
            </a:r>
            <a:endParaRPr lang="en-US" altLang="zh-CN" sz="2800"/>
          </a:p>
          <a:p>
            <a:pPr lvl="1" eaLnBrk="1" hangingPunct="1">
              <a:buClr>
                <a:srgbClr val="F79646"/>
              </a:buClr>
            </a:pPr>
            <a:r>
              <a:rPr lang="zh-CN" altLang="en-US" sz="2400"/>
              <a:t>任何足够大的任务均可被有效的并行化</a:t>
            </a:r>
            <a:endParaRPr lang="en-US" altLang="zh-CN" sz="2400"/>
          </a:p>
          <a:p>
            <a:pPr lvl="1" eaLnBrk="1" hangingPunct="1">
              <a:buClr>
                <a:srgbClr val="F79646"/>
              </a:buClr>
            </a:pPr>
            <a:r>
              <a:rPr lang="zh-CN" altLang="en-US" sz="2400"/>
              <a:t>推论：只要问题规模可扩展，并行所带来的加速比就可扩展</a:t>
            </a:r>
            <a:endParaRPr lang="en-US" altLang="zh-CN" sz="2400"/>
          </a:p>
        </p:txBody>
      </p:sp>
      <p:graphicFrame>
        <p:nvGraphicFramePr>
          <p:cNvPr id="78852" name="Object 2"/>
          <p:cNvGraphicFramePr>
            <a:graphicFrameLocks noChangeAspect="1"/>
          </p:cNvGraphicFramePr>
          <p:nvPr/>
        </p:nvGraphicFramePr>
        <p:xfrm>
          <a:off x="3714750" y="2916238"/>
          <a:ext cx="3252788" cy="584200"/>
        </p:xfrm>
        <a:graphic>
          <a:graphicData uri="http://schemas.openxmlformats.org/presentationml/2006/ole">
            <mc:AlternateContent xmlns:mc="http://schemas.openxmlformats.org/markup-compatibility/2006">
              <mc:Choice xmlns:v="urn:schemas-microsoft-com:vml" Requires="v">
                <p:oleObj r:id="rId3" imgW="1270551" imgH="228699" progId="">
                  <p:embed/>
                </p:oleObj>
              </mc:Choice>
              <mc:Fallback>
                <p:oleObj r:id="rId3" imgW="1270551" imgH="228699"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916238"/>
                        <a:ext cx="3252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3" name="圆角矩形 7"/>
          <p:cNvSpPr>
            <a:spLocks noChangeArrowheads="1"/>
          </p:cNvSpPr>
          <p:nvPr/>
        </p:nvSpPr>
        <p:spPr bwMode="auto">
          <a:xfrm>
            <a:off x="3643313" y="2857500"/>
            <a:ext cx="3429000" cy="642938"/>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400" noProof="1">
              <a:solidFill>
                <a:srgbClr val="FFFFFF"/>
              </a:solidFill>
              <a:latin typeface="Calibri" panose="020F0502020204030204" pitchFamily="34" charset="0"/>
              <a:ea typeface="MS PGothic" panose="020B0600070205080204" pitchFamily="34" charset="-128"/>
            </a:endParaRPr>
          </a:p>
        </p:txBody>
      </p:sp>
      <p:sp>
        <p:nvSpPr>
          <p:cNvPr id="78854" name="标题 6"/>
          <p:cNvSpPr>
            <a:spLocks noGrp="1"/>
          </p:cNvSpPr>
          <p:nvPr>
            <p:ph type="title"/>
          </p:nvPr>
        </p:nvSpPr>
        <p:spPr bwMode="auto">
          <a:xfrm>
            <a:off x="27157" y="0"/>
            <a:ext cx="7786687" cy="51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rgbClr val="A50021"/>
                </a:solidFill>
              </a:rPr>
              <a:t>(2) Gustafson</a:t>
            </a:r>
            <a:r>
              <a:rPr lang="zh-CN" altLang="en-US" dirty="0">
                <a:solidFill>
                  <a:srgbClr val="A50021"/>
                </a:solidFill>
              </a:rPr>
              <a:t>公式与大规模并行</a:t>
            </a:r>
            <a:endParaRPr lang="zh-CN" altLang="zh-CN" dirty="0">
              <a:solidFill>
                <a:srgbClr val="A50021"/>
              </a:solidFill>
            </a:endParaRPr>
          </a:p>
        </p:txBody>
      </p:sp>
      <p:sp>
        <p:nvSpPr>
          <p:cNvPr id="9" name="AutoShape 10"/>
          <p:cNvSpPr>
            <a:spLocks noChangeArrowheads="1"/>
          </p:cNvSpPr>
          <p:nvPr/>
        </p:nvSpPr>
        <p:spPr bwMode="invGray">
          <a:xfrm flipV="1">
            <a:off x="3602038" y="4814888"/>
            <a:ext cx="1612900" cy="828675"/>
          </a:xfrm>
          <a:prstGeom prst="upArrow">
            <a:avLst>
              <a:gd name="adj1" fmla="val 65157"/>
              <a:gd name="adj2" fmla="val 48347"/>
            </a:avLst>
          </a:prstGeom>
          <a:gradFill rotWithShape="1">
            <a:gsLst>
              <a:gs pos="0">
                <a:srgbClr val="FF9933"/>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b="1">
              <a:latin typeface="Times" panose="02020603050405020304" pitchFamily="18" charset="0"/>
            </a:endParaRPr>
          </a:p>
        </p:txBody>
      </p:sp>
      <p:sp>
        <p:nvSpPr>
          <p:cNvPr id="6" name="矩形 5"/>
          <p:cNvSpPr>
            <a:spLocks noChangeArrowheads="1"/>
          </p:cNvSpPr>
          <p:nvPr/>
        </p:nvSpPr>
        <p:spPr bwMode="auto">
          <a:xfrm>
            <a:off x="471488" y="3749675"/>
            <a:ext cx="8215312" cy="12303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96000" bIns="396000">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4200"/>
              </a:spcBef>
              <a:spcAft>
                <a:spcPts val="4200"/>
              </a:spcAft>
            </a:pPr>
            <a:r>
              <a:rPr kumimoji="1" lang="zh-CN" altLang="en-US" sz="2800" b="1">
                <a:solidFill>
                  <a:srgbClr val="FFFFFF"/>
                </a:solidFill>
                <a:latin typeface="微软雅黑" panose="020B0503020204020204" pitchFamily="34" charset="-122"/>
                <a:ea typeface="微软雅黑" panose="020B0503020204020204" pitchFamily="34" charset="-122"/>
              </a:rPr>
              <a:t>打破</a:t>
            </a:r>
            <a:r>
              <a:rPr kumimoji="1" lang="en-US" altLang="zh-CN" sz="2800" b="1">
                <a:solidFill>
                  <a:srgbClr val="FFFFFF"/>
                </a:solidFill>
                <a:latin typeface="微软雅黑" panose="020B0503020204020204" pitchFamily="34" charset="-122"/>
                <a:ea typeface="微软雅黑" panose="020B0503020204020204" pitchFamily="34" charset="-122"/>
              </a:rPr>
              <a:t>Amdahl</a:t>
            </a:r>
            <a:r>
              <a:rPr kumimoji="1" lang="zh-CN" altLang="en-US" sz="2800" b="1">
                <a:solidFill>
                  <a:srgbClr val="FFFFFF"/>
                </a:solidFill>
                <a:latin typeface="微软雅黑" panose="020B0503020204020204" pitchFamily="34" charset="-122"/>
                <a:ea typeface="微软雅黑" panose="020B0503020204020204" pitchFamily="34" charset="-122"/>
              </a:rPr>
              <a:t>定律的一个假设：</a:t>
            </a:r>
            <a:r>
              <a:rPr kumimoji="1" lang="zh-CN" altLang="en-US" sz="2800" b="1">
                <a:solidFill>
                  <a:srgbClr val="FFFF00"/>
                </a:solidFill>
                <a:latin typeface="微软雅黑" panose="020B0503020204020204" pitchFamily="34" charset="-122"/>
                <a:ea typeface="微软雅黑" panose="020B0503020204020204" pitchFamily="34" charset="-122"/>
              </a:rPr>
              <a:t>问题规模不变</a:t>
            </a:r>
            <a:endParaRPr kumimoji="1" lang="en-US" altLang="zh-CN" sz="2800" b="1">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81"/>
          <p:cNvSpPr txBox="1">
            <a:spLocks noChangeArrowheads="1"/>
          </p:cNvSpPr>
          <p:nvPr/>
        </p:nvSpPr>
        <p:spPr bwMode="auto">
          <a:xfrm>
            <a:off x="457200" y="2438400"/>
            <a:ext cx="807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latin typeface="华文新魏" panose="02010800040101010101" pitchFamily="2" charset="-122"/>
                <a:ea typeface="华文新魏" panose="02010800040101010101" pitchFamily="2" charset="-122"/>
              </a:rPr>
              <a:t>并行有前途吗？</a:t>
            </a:r>
          </a:p>
        </p:txBody>
      </p:sp>
      <p:sp>
        <p:nvSpPr>
          <p:cNvPr id="80899" name="Text Box 81"/>
          <p:cNvSpPr txBox="1">
            <a:spLocks noChangeArrowheads="1"/>
          </p:cNvSpPr>
          <p:nvPr/>
        </p:nvSpPr>
        <p:spPr bwMode="auto">
          <a:xfrm>
            <a:off x="838200" y="3357563"/>
            <a:ext cx="830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latin typeface="华文新魏" panose="02010800040101010101" pitchFamily="2" charset="-122"/>
                <a:ea typeface="华文新魏" panose="02010800040101010101" pitchFamily="2" charset="-122"/>
              </a:rPr>
              <a:t> Amdahl (1967) </a:t>
            </a:r>
            <a:r>
              <a:rPr lang="en-US" altLang="zh-CN" sz="3200" i="1">
                <a:solidFill>
                  <a:srgbClr val="C00000"/>
                </a:solidFill>
                <a:latin typeface="华文新魏" panose="02010800040101010101" pitchFamily="2" charset="-122"/>
                <a:ea typeface="华文新魏" panose="02010800040101010101" pitchFamily="2" charset="-122"/>
              </a:rPr>
              <a:t>VS</a:t>
            </a:r>
            <a:r>
              <a:rPr lang="en-US" altLang="zh-CN" sz="3200">
                <a:latin typeface="华文新魏" panose="02010800040101010101" pitchFamily="2" charset="-122"/>
                <a:ea typeface="华文新魏" panose="02010800040101010101" pitchFamily="2" charset="-122"/>
              </a:rPr>
              <a:t> Gustafson (1988)</a:t>
            </a:r>
            <a:endParaRPr lang="zh-CN" altLang="en-US" sz="3200">
              <a:latin typeface="华文新魏" panose="02010800040101010101" pitchFamily="2" charset="-122"/>
              <a:ea typeface="华文新魏" panose="02010800040101010101" pitchFamily="2" charset="-122"/>
            </a:endParaRPr>
          </a:p>
        </p:txBody>
      </p:sp>
      <p:sp>
        <p:nvSpPr>
          <p:cNvPr id="80900" name="Text Box 81"/>
          <p:cNvSpPr txBox="1">
            <a:spLocks noChangeArrowheads="1"/>
          </p:cNvSpPr>
          <p:nvPr/>
        </p:nvSpPr>
        <p:spPr bwMode="auto">
          <a:xfrm>
            <a:off x="762000" y="5710238"/>
            <a:ext cx="8077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a:latin typeface="华文新魏" panose="02010800040101010101" pitchFamily="2" charset="-122"/>
                <a:ea typeface="华文新魏" panose="02010800040101010101" pitchFamily="2" charset="-122"/>
              </a:rPr>
              <a:t> </a:t>
            </a:r>
            <a:r>
              <a:rPr lang="zh-CN" altLang="en-US" sz="3600">
                <a:latin typeface="华文新魏" panose="02010800040101010101" pitchFamily="2" charset="-122"/>
                <a:ea typeface="华文新魏" panose="02010800040101010101" pitchFamily="2" charset="-122"/>
              </a:rPr>
              <a:t>从此，步入了</a:t>
            </a:r>
            <a:r>
              <a:rPr lang="zh-CN" altLang="en-US" sz="3600">
                <a:solidFill>
                  <a:srgbClr val="FF0000"/>
                </a:solidFill>
                <a:latin typeface="华文新魏" panose="02010800040101010101" pitchFamily="2" charset="-122"/>
                <a:ea typeface="华文新魏" panose="02010800040101010101" pitchFamily="2" charset="-122"/>
              </a:rPr>
              <a:t>大规模并行时代</a:t>
            </a:r>
          </a:p>
        </p:txBody>
      </p:sp>
      <p:sp>
        <p:nvSpPr>
          <p:cNvPr id="15362" name="Rectangle 2">
            <a:extLst>
              <a:ext uri="{FF2B5EF4-FFF2-40B4-BE49-F238E27FC236}">
                <a16:creationId xmlns:a16="http://schemas.microsoft.com/office/drawing/2014/main" id="{4E98E5BA-BC53-45DD-A7AE-394B5219E234}"/>
              </a:ext>
            </a:extLst>
          </p:cNvPr>
          <p:cNvSpPr>
            <a:spLocks noChangeArrowheads="1"/>
          </p:cNvSpPr>
          <p:nvPr/>
        </p:nvSpPr>
        <p:spPr bwMode="auto">
          <a:xfrm>
            <a:off x="0" y="50191"/>
            <a:ext cx="7277100" cy="5689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dirty="0">
                <a:solidFill>
                  <a:srgbClr val="A50021"/>
                </a:solidFill>
                <a:latin typeface="微软雅黑" panose="020B0503020204020204" pitchFamily="34" charset="-122"/>
                <a:ea typeface="微软雅黑" panose="020B0503020204020204" pitchFamily="34" charset="-122"/>
                <a:cs typeface="+mj-cs"/>
              </a:rPr>
              <a:t>历史的进程</a:t>
            </a:r>
          </a:p>
        </p:txBody>
      </p:sp>
      <p:grpSp>
        <p:nvGrpSpPr>
          <p:cNvPr id="80902" name="Group 80"/>
          <p:cNvGrpSpPr>
            <a:grpSpLocks/>
          </p:cNvGrpSpPr>
          <p:nvPr/>
        </p:nvGrpSpPr>
        <p:grpSpPr bwMode="auto">
          <a:xfrm>
            <a:off x="-76200" y="874713"/>
            <a:ext cx="9220200" cy="1292225"/>
            <a:chOff x="-48" y="3383"/>
            <a:chExt cx="5808" cy="814"/>
          </a:xfrm>
        </p:grpSpPr>
        <p:sp>
          <p:nvSpPr>
            <p:cNvPr id="80908" name="Rectangle 81"/>
            <p:cNvSpPr>
              <a:spLocks noChangeArrowheads="1"/>
            </p:cNvSpPr>
            <p:nvPr/>
          </p:nvSpPr>
          <p:spPr bwMode="auto">
            <a:xfrm>
              <a:off x="288" y="3696"/>
              <a:ext cx="5472" cy="288"/>
            </a:xfrm>
            <a:prstGeom prst="rect">
              <a:avLst/>
            </a:prstGeom>
            <a:gradFill rotWithShape="1">
              <a:gsLst>
                <a:gs pos="0">
                  <a:srgbClr val="FF0033">
                    <a:alpha val="25000"/>
                  </a:srgbClr>
                </a:gs>
                <a:gs pos="100000">
                  <a:schemeClr val="folHlink">
                    <a:alpha val="25000"/>
                  </a:schemeClr>
                </a:gs>
              </a:gsLst>
              <a:lin ang="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p>
          </p:txBody>
        </p:sp>
        <p:sp>
          <p:nvSpPr>
            <p:cNvPr id="80909" name="Line 82"/>
            <p:cNvSpPr>
              <a:spLocks noChangeShapeType="1"/>
            </p:cNvSpPr>
            <p:nvPr/>
          </p:nvSpPr>
          <p:spPr bwMode="auto">
            <a:xfrm>
              <a:off x="288" y="3840"/>
              <a:ext cx="54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0" name="Line 83"/>
            <p:cNvSpPr>
              <a:spLocks noChangeShapeType="1"/>
            </p:cNvSpPr>
            <p:nvPr/>
          </p:nvSpPr>
          <p:spPr bwMode="auto">
            <a:xfrm>
              <a:off x="288"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1" name="Line 84"/>
            <p:cNvSpPr>
              <a:spLocks noChangeShapeType="1"/>
            </p:cNvSpPr>
            <p:nvPr/>
          </p:nvSpPr>
          <p:spPr bwMode="auto">
            <a:xfrm>
              <a:off x="1253"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2" name="Line 85"/>
            <p:cNvSpPr>
              <a:spLocks noChangeShapeType="1"/>
            </p:cNvSpPr>
            <p:nvPr/>
          </p:nvSpPr>
          <p:spPr bwMode="auto">
            <a:xfrm>
              <a:off x="2219"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3" name="Line 86"/>
            <p:cNvSpPr>
              <a:spLocks noChangeShapeType="1"/>
            </p:cNvSpPr>
            <p:nvPr/>
          </p:nvSpPr>
          <p:spPr bwMode="auto">
            <a:xfrm>
              <a:off x="3184"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4" name="Line 87"/>
            <p:cNvSpPr>
              <a:spLocks noChangeShapeType="1"/>
            </p:cNvSpPr>
            <p:nvPr/>
          </p:nvSpPr>
          <p:spPr bwMode="auto">
            <a:xfrm>
              <a:off x="4150"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5" name="Line 88"/>
            <p:cNvSpPr>
              <a:spLocks noChangeShapeType="1"/>
            </p:cNvSpPr>
            <p:nvPr/>
          </p:nvSpPr>
          <p:spPr bwMode="auto">
            <a:xfrm>
              <a:off x="4472"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6" name="Line 89"/>
            <p:cNvSpPr>
              <a:spLocks noChangeShapeType="1"/>
            </p:cNvSpPr>
            <p:nvPr/>
          </p:nvSpPr>
          <p:spPr bwMode="auto">
            <a:xfrm>
              <a:off x="5116"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7" name="Line 90"/>
            <p:cNvSpPr>
              <a:spLocks noChangeShapeType="1"/>
            </p:cNvSpPr>
            <p:nvPr/>
          </p:nvSpPr>
          <p:spPr bwMode="auto">
            <a:xfrm>
              <a:off x="5760" y="370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8" name="Line 91"/>
            <p:cNvSpPr>
              <a:spLocks noChangeShapeType="1"/>
            </p:cNvSpPr>
            <p:nvPr/>
          </p:nvSpPr>
          <p:spPr bwMode="auto">
            <a:xfrm>
              <a:off x="4794"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19" name="Line 92"/>
            <p:cNvSpPr>
              <a:spLocks noChangeShapeType="1"/>
            </p:cNvSpPr>
            <p:nvPr/>
          </p:nvSpPr>
          <p:spPr bwMode="auto">
            <a:xfrm>
              <a:off x="5438"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0" name="Line 93"/>
            <p:cNvSpPr>
              <a:spLocks noChangeShapeType="1"/>
            </p:cNvSpPr>
            <p:nvPr/>
          </p:nvSpPr>
          <p:spPr bwMode="auto">
            <a:xfrm>
              <a:off x="3506"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1" name="Line 94"/>
            <p:cNvSpPr>
              <a:spLocks noChangeShapeType="1"/>
            </p:cNvSpPr>
            <p:nvPr/>
          </p:nvSpPr>
          <p:spPr bwMode="auto">
            <a:xfrm>
              <a:off x="3828"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2" name="Line 95"/>
            <p:cNvSpPr>
              <a:spLocks noChangeShapeType="1"/>
            </p:cNvSpPr>
            <p:nvPr/>
          </p:nvSpPr>
          <p:spPr bwMode="auto">
            <a:xfrm>
              <a:off x="2541"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3" name="Line 96"/>
            <p:cNvSpPr>
              <a:spLocks noChangeShapeType="1"/>
            </p:cNvSpPr>
            <p:nvPr/>
          </p:nvSpPr>
          <p:spPr bwMode="auto">
            <a:xfrm>
              <a:off x="2863"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4" name="Line 97"/>
            <p:cNvSpPr>
              <a:spLocks noChangeShapeType="1"/>
            </p:cNvSpPr>
            <p:nvPr/>
          </p:nvSpPr>
          <p:spPr bwMode="auto">
            <a:xfrm>
              <a:off x="1575"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5" name="Line 98"/>
            <p:cNvSpPr>
              <a:spLocks noChangeShapeType="1"/>
            </p:cNvSpPr>
            <p:nvPr/>
          </p:nvSpPr>
          <p:spPr bwMode="auto">
            <a:xfrm>
              <a:off x="1897"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6" name="Line 99"/>
            <p:cNvSpPr>
              <a:spLocks noChangeShapeType="1"/>
            </p:cNvSpPr>
            <p:nvPr/>
          </p:nvSpPr>
          <p:spPr bwMode="auto">
            <a:xfrm>
              <a:off x="609"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7" name="Line 100"/>
            <p:cNvSpPr>
              <a:spLocks noChangeShapeType="1"/>
            </p:cNvSpPr>
            <p:nvPr/>
          </p:nvSpPr>
          <p:spPr bwMode="auto">
            <a:xfrm>
              <a:off x="931" y="3744"/>
              <a:ext cx="0" cy="2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928" name="Text Box 101"/>
            <p:cNvSpPr txBox="1">
              <a:spLocks noChangeArrowheads="1"/>
            </p:cNvSpPr>
            <p:nvPr/>
          </p:nvSpPr>
          <p:spPr bwMode="auto">
            <a:xfrm>
              <a:off x="192" y="338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a:t>
              </a:r>
            </a:p>
          </p:txBody>
        </p:sp>
        <p:sp>
          <p:nvSpPr>
            <p:cNvPr id="80929" name="Text Box 102"/>
            <p:cNvSpPr txBox="1">
              <a:spLocks noChangeArrowheads="1"/>
            </p:cNvSpPr>
            <p:nvPr/>
          </p:nvSpPr>
          <p:spPr bwMode="auto">
            <a:xfrm>
              <a:off x="1104" y="3408"/>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10</a:t>
              </a:r>
              <a:r>
                <a:rPr lang="en-US" altLang="zh-CN" b="1" baseline="30000"/>
                <a:t>3</a:t>
              </a:r>
            </a:p>
          </p:txBody>
        </p:sp>
        <p:sp>
          <p:nvSpPr>
            <p:cNvPr id="80930" name="Text Box 103"/>
            <p:cNvSpPr txBox="1">
              <a:spLocks noChangeArrowheads="1"/>
            </p:cNvSpPr>
            <p:nvPr/>
          </p:nvSpPr>
          <p:spPr bwMode="auto">
            <a:xfrm>
              <a:off x="2064" y="3408"/>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10</a:t>
              </a:r>
              <a:r>
                <a:rPr lang="en-US" altLang="zh-CN" b="1" baseline="30000"/>
                <a:t>6</a:t>
              </a:r>
            </a:p>
          </p:txBody>
        </p:sp>
        <p:sp>
          <p:nvSpPr>
            <p:cNvPr id="80931" name="Text Box 104"/>
            <p:cNvSpPr txBox="1">
              <a:spLocks noChangeArrowheads="1"/>
            </p:cNvSpPr>
            <p:nvPr/>
          </p:nvSpPr>
          <p:spPr bwMode="auto">
            <a:xfrm>
              <a:off x="3024" y="3408"/>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10</a:t>
              </a:r>
              <a:r>
                <a:rPr lang="en-US" altLang="zh-CN" b="1" baseline="30000"/>
                <a:t>9</a:t>
              </a:r>
            </a:p>
          </p:txBody>
        </p:sp>
        <p:sp>
          <p:nvSpPr>
            <p:cNvPr id="80932" name="Text Box 105"/>
            <p:cNvSpPr txBox="1">
              <a:spLocks noChangeArrowheads="1"/>
            </p:cNvSpPr>
            <p:nvPr/>
          </p:nvSpPr>
          <p:spPr bwMode="auto">
            <a:xfrm>
              <a:off x="3984" y="3408"/>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10</a:t>
              </a:r>
              <a:r>
                <a:rPr lang="en-US" altLang="zh-CN" b="1" baseline="30000"/>
                <a:t>12</a:t>
              </a:r>
            </a:p>
          </p:txBody>
        </p:sp>
        <p:sp>
          <p:nvSpPr>
            <p:cNvPr id="80933" name="Text Box 106"/>
            <p:cNvSpPr txBox="1">
              <a:spLocks noChangeArrowheads="1"/>
            </p:cNvSpPr>
            <p:nvPr/>
          </p:nvSpPr>
          <p:spPr bwMode="auto">
            <a:xfrm>
              <a:off x="4944" y="3408"/>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10</a:t>
              </a:r>
              <a:r>
                <a:rPr lang="en-US" altLang="zh-CN" b="1" baseline="30000"/>
                <a:t>15</a:t>
              </a:r>
            </a:p>
          </p:txBody>
        </p:sp>
        <p:sp>
          <p:nvSpPr>
            <p:cNvPr id="80934" name="Text Box 107"/>
            <p:cNvSpPr txBox="1">
              <a:spLocks noChangeArrowheads="1"/>
            </p:cNvSpPr>
            <p:nvPr/>
          </p:nvSpPr>
          <p:spPr bwMode="auto">
            <a:xfrm>
              <a:off x="-48" y="3964"/>
              <a:ext cx="7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OneOPS</a:t>
              </a:r>
              <a:endParaRPr lang="zh-CN" altLang="en-US" b="1"/>
            </a:p>
          </p:txBody>
        </p:sp>
        <p:sp>
          <p:nvSpPr>
            <p:cNvPr id="80935" name="Text Box 108"/>
            <p:cNvSpPr txBox="1">
              <a:spLocks noChangeArrowheads="1"/>
            </p:cNvSpPr>
            <p:nvPr/>
          </p:nvSpPr>
          <p:spPr bwMode="auto">
            <a:xfrm>
              <a:off x="960" y="3964"/>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KiloOPS</a:t>
              </a:r>
              <a:endParaRPr lang="zh-CN" altLang="en-US" b="1"/>
            </a:p>
          </p:txBody>
        </p:sp>
        <p:sp>
          <p:nvSpPr>
            <p:cNvPr id="80936" name="Text Box 109"/>
            <p:cNvSpPr txBox="1">
              <a:spLocks noChangeArrowheads="1"/>
            </p:cNvSpPr>
            <p:nvPr/>
          </p:nvSpPr>
          <p:spPr bwMode="auto">
            <a:xfrm>
              <a:off x="1824" y="3964"/>
              <a:ext cx="7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MegaOPS</a:t>
              </a:r>
              <a:endParaRPr lang="zh-CN" altLang="en-US" b="1"/>
            </a:p>
          </p:txBody>
        </p:sp>
        <p:sp>
          <p:nvSpPr>
            <p:cNvPr id="80937" name="Text Box 110"/>
            <p:cNvSpPr txBox="1">
              <a:spLocks noChangeArrowheads="1"/>
            </p:cNvSpPr>
            <p:nvPr/>
          </p:nvSpPr>
          <p:spPr bwMode="auto">
            <a:xfrm>
              <a:off x="2832" y="3964"/>
              <a:ext cx="7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GigaOPS</a:t>
              </a:r>
              <a:endParaRPr lang="zh-CN" altLang="en-US" b="1"/>
            </a:p>
          </p:txBody>
        </p:sp>
        <p:sp>
          <p:nvSpPr>
            <p:cNvPr id="80938" name="Text Box 111"/>
            <p:cNvSpPr txBox="1">
              <a:spLocks noChangeArrowheads="1"/>
            </p:cNvSpPr>
            <p:nvPr/>
          </p:nvSpPr>
          <p:spPr bwMode="auto">
            <a:xfrm>
              <a:off x="3808" y="3964"/>
              <a:ext cx="7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TeraOPS</a:t>
              </a:r>
              <a:endParaRPr lang="zh-CN" altLang="en-US" b="1"/>
            </a:p>
          </p:txBody>
        </p:sp>
        <p:sp>
          <p:nvSpPr>
            <p:cNvPr id="80939" name="Text Box 112"/>
            <p:cNvSpPr txBox="1">
              <a:spLocks noChangeArrowheads="1"/>
            </p:cNvSpPr>
            <p:nvPr/>
          </p:nvSpPr>
          <p:spPr bwMode="auto">
            <a:xfrm>
              <a:off x="4800" y="3964"/>
              <a:ext cx="7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t>PetaOPS</a:t>
              </a:r>
              <a:endParaRPr lang="zh-CN" altLang="en-US" b="1"/>
            </a:p>
          </p:txBody>
        </p:sp>
      </p:grpSp>
      <p:graphicFrame>
        <p:nvGraphicFramePr>
          <p:cNvPr id="80903" name="Object 2"/>
          <p:cNvGraphicFramePr>
            <a:graphicFrameLocks noChangeAspect="1"/>
          </p:cNvGraphicFramePr>
          <p:nvPr/>
        </p:nvGraphicFramePr>
        <p:xfrm>
          <a:off x="671513" y="4064000"/>
          <a:ext cx="3471862" cy="1258888"/>
        </p:xfrm>
        <a:graphic>
          <a:graphicData uri="http://schemas.openxmlformats.org/presentationml/2006/ole">
            <mc:AlternateContent xmlns:mc="http://schemas.openxmlformats.org/markup-compatibility/2006">
              <mc:Choice xmlns:v="urn:schemas-microsoft-com:vml" Requires="v">
                <p:oleObj r:id="rId3" imgW="1156202" imgH="419282" progId="">
                  <p:embed/>
                </p:oleObj>
              </mc:Choice>
              <mc:Fallback>
                <p:oleObj r:id="rId3" imgW="1156202" imgH="41928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4064000"/>
                        <a:ext cx="34718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4" name="圆角矩形 8"/>
          <p:cNvSpPr>
            <a:spLocks noChangeArrowheads="1"/>
          </p:cNvSpPr>
          <p:nvPr/>
        </p:nvSpPr>
        <p:spPr bwMode="auto">
          <a:xfrm>
            <a:off x="557213" y="3998913"/>
            <a:ext cx="3729037" cy="141605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000" noProof="1">
              <a:solidFill>
                <a:srgbClr val="FFFFFF"/>
              </a:solidFill>
              <a:latin typeface="华文新魏" panose="02010800040101010101" pitchFamily="2" charset="-122"/>
              <a:ea typeface="华文新魏" panose="02010800040101010101" pitchFamily="2" charset="-122"/>
            </a:endParaRPr>
          </a:p>
        </p:txBody>
      </p:sp>
      <p:graphicFrame>
        <p:nvGraphicFramePr>
          <p:cNvPr id="80905" name="Object 2"/>
          <p:cNvGraphicFramePr>
            <a:graphicFrameLocks noChangeAspect="1"/>
          </p:cNvGraphicFramePr>
          <p:nvPr/>
        </p:nvGraphicFramePr>
        <p:xfrm>
          <a:off x="5275263" y="4340225"/>
          <a:ext cx="3252787" cy="584200"/>
        </p:xfrm>
        <a:graphic>
          <a:graphicData uri="http://schemas.openxmlformats.org/presentationml/2006/ole">
            <mc:AlternateContent xmlns:mc="http://schemas.openxmlformats.org/markup-compatibility/2006">
              <mc:Choice xmlns:v="urn:schemas-microsoft-com:vml" Requires="v">
                <p:oleObj r:id="rId5" imgW="1270551" imgH="228699" progId="">
                  <p:embed/>
                </p:oleObj>
              </mc:Choice>
              <mc:Fallback>
                <p:oleObj r:id="rId5" imgW="1270551" imgH="228699"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4340225"/>
                        <a:ext cx="3252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6" name="圆角矩形 7"/>
          <p:cNvSpPr>
            <a:spLocks noChangeArrowheads="1"/>
          </p:cNvSpPr>
          <p:nvPr/>
        </p:nvSpPr>
        <p:spPr bwMode="auto">
          <a:xfrm>
            <a:off x="5203825" y="4281488"/>
            <a:ext cx="3429000" cy="642937"/>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Calibri" panose="020F0502020204030204" pitchFamily="34" charset="0"/>
              <a:buAutoNum type="arabicPeriod"/>
            </a:pPr>
            <a:endParaRPr lang="zh-CN" altLang="en-US" sz="2000" noProof="1">
              <a:solidFill>
                <a:srgbClr val="FFFFFF"/>
              </a:solidFill>
              <a:latin typeface="华文新魏" panose="02010800040101010101" pitchFamily="2" charset="-122"/>
              <a:ea typeface="华文新魏" panose="02010800040101010101" pitchFamily="2" charset="-122"/>
            </a:endParaRPr>
          </a:p>
        </p:txBody>
      </p:sp>
      <p:sp>
        <p:nvSpPr>
          <p:cNvPr id="2" name="矩形 1">
            <a:extLst>
              <a:ext uri="{FF2B5EF4-FFF2-40B4-BE49-F238E27FC236}">
                <a16:creationId xmlns:a16="http://schemas.microsoft.com/office/drawing/2014/main" id="{195E65BB-DE7F-47AA-BD12-4FE08BF5616F}"/>
              </a:ext>
            </a:extLst>
          </p:cNvPr>
          <p:cNvSpPr>
            <a:spLocks noChangeArrowheads="1"/>
          </p:cNvSpPr>
          <p:nvPr/>
        </p:nvSpPr>
        <p:spPr bwMode="auto">
          <a:xfrm>
            <a:off x="3989229" y="2242717"/>
            <a:ext cx="4670742" cy="971804"/>
          </a:xfrm>
          <a:prstGeom prst="rect">
            <a:avLst/>
          </a:prstGeom>
          <a:gradFill rotWithShape="1">
            <a:gsLst>
              <a:gs pos="0">
                <a:srgbClr val="E4F9FF"/>
              </a:gs>
              <a:gs pos="64999">
                <a:srgbClr val="BBEFFF"/>
              </a:gs>
              <a:gs pos="100000">
                <a:srgbClr val="9EEAFF"/>
              </a:gs>
            </a:gsLst>
            <a:lin ang="5400000" scaled="1"/>
          </a:gradFill>
          <a:ln w="9525">
            <a:solidFill>
              <a:srgbClr val="46AAC5"/>
            </a:solidFill>
            <a:miter lim="800000"/>
            <a:headEnd/>
            <a:tailEnd/>
          </a:ln>
          <a:effectLst>
            <a:outerShdw blurRad="40000" dist="20000" dir="5400000" rotWithShape="0">
              <a:srgbClr val="808080">
                <a:alpha val="37999"/>
              </a:srgbClr>
            </a:outerShdw>
          </a:effec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defRPr/>
            </a:pPr>
            <a:r>
              <a:rPr lang="zh-CN" altLang="en-US" sz="1400" dirty="0">
                <a:solidFill>
                  <a:srgbClr val="000000"/>
                </a:solidFill>
                <a:latin typeface="华文新魏" panose="02010800040101010101" pitchFamily="2" charset="-122"/>
                <a:ea typeface="华文新魏" panose="02010800040101010101" pitchFamily="2" charset="-122"/>
              </a:rPr>
              <a:t>在提高大规模并行计算实用效率的过程中，能否设计出</a:t>
            </a:r>
            <a:r>
              <a:rPr lang="zh-CN" altLang="en-US" sz="1400" dirty="0">
                <a:solidFill>
                  <a:srgbClr val="FF0000"/>
                </a:solidFill>
                <a:latin typeface="华文新魏" panose="02010800040101010101" pitchFamily="2" charset="-122"/>
                <a:ea typeface="华文新魏" panose="02010800040101010101" pitchFamily="2" charset="-122"/>
              </a:rPr>
              <a:t>可扩展并行算法</a:t>
            </a:r>
            <a:r>
              <a:rPr lang="zh-CN" altLang="en-US" sz="1400" dirty="0">
                <a:solidFill>
                  <a:srgbClr val="000000"/>
                </a:solidFill>
                <a:latin typeface="华文新魏" panose="02010800040101010101" pitchFamily="2" charset="-122"/>
                <a:ea typeface="华文新魏" panose="02010800040101010101" pitchFamily="2" charset="-122"/>
              </a:rPr>
              <a:t>和</a:t>
            </a:r>
            <a:r>
              <a:rPr lang="zh-CN" altLang="en-US" sz="1400" dirty="0">
                <a:solidFill>
                  <a:srgbClr val="FF0000"/>
                </a:solidFill>
                <a:latin typeface="华文新魏" panose="02010800040101010101" pitchFamily="2" charset="-122"/>
                <a:ea typeface="华文新魏" panose="02010800040101010101" pitchFamily="2" charset="-122"/>
              </a:rPr>
              <a:t>可扩展并行程序</a:t>
            </a:r>
            <a:r>
              <a:rPr lang="zh-CN" altLang="en-US" sz="1400" dirty="0">
                <a:solidFill>
                  <a:srgbClr val="000000"/>
                </a:solidFill>
                <a:latin typeface="华文新魏" panose="02010800040101010101" pitchFamily="2" charset="-122"/>
                <a:ea typeface="华文新魏" panose="02010800040101010101" pitchFamily="2" charset="-122"/>
              </a:rPr>
              <a:t>，与大规模并行计算机系统的研制同等重要。</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bwMode="auto">
          <a:xfrm>
            <a:off x="142893" y="-15193"/>
            <a:ext cx="6599237" cy="6193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dirty="0">
                <a:solidFill>
                  <a:srgbClr val="A50021"/>
                </a:solidFill>
                <a:latin typeface="微软雅黑" panose="020B0503020204020204" pitchFamily="34" charset="-122"/>
                <a:ea typeface="微软雅黑" panose="020B0503020204020204" pitchFamily="34" charset="-122"/>
              </a:rPr>
              <a:t>(2) Gustafson</a:t>
            </a:r>
            <a:r>
              <a:rPr lang="zh-CN" altLang="en-US" sz="3200" b="1" dirty="0">
                <a:solidFill>
                  <a:srgbClr val="A50021"/>
                </a:solidFill>
                <a:latin typeface="微软雅黑" panose="020B0503020204020204" pitchFamily="34" charset="-122"/>
                <a:ea typeface="微软雅黑" panose="020B0503020204020204" pitchFamily="34" charset="-122"/>
              </a:rPr>
              <a:t>公式与大规模并行</a:t>
            </a:r>
            <a:endParaRPr lang="zh-CN" altLang="zh-CN" sz="3200" b="1" dirty="0">
              <a:solidFill>
                <a:srgbClr val="A50021"/>
              </a:solidFill>
              <a:latin typeface="微软雅黑" panose="020B0503020204020204" pitchFamily="34" charset="-122"/>
              <a:ea typeface="微软雅黑" panose="020B0503020204020204" pitchFamily="34" charset="-122"/>
            </a:endParaRPr>
          </a:p>
        </p:txBody>
      </p:sp>
      <p:grpSp>
        <p:nvGrpSpPr>
          <p:cNvPr id="82947" name="Group 3"/>
          <p:cNvGrpSpPr>
            <a:grpSpLocks/>
          </p:cNvGrpSpPr>
          <p:nvPr/>
        </p:nvGrpSpPr>
        <p:grpSpPr bwMode="auto">
          <a:xfrm>
            <a:off x="142875" y="1122363"/>
            <a:ext cx="8332788" cy="1082675"/>
            <a:chOff x="0" y="0"/>
            <a:chExt cx="8332507" cy="1081504"/>
          </a:xfrm>
        </p:grpSpPr>
        <p:sp>
          <p:nvSpPr>
            <p:cNvPr id="82954"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82955"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82956"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82957"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82958"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82959"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82960"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82961"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82962"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82963"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82964"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82965"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66"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67"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68"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69"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0"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1"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2"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3"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4"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5"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6"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7"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8"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79"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80"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2981"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67616" name="右箭头 255">
              <a:extLst>
                <a:ext uri="{FF2B5EF4-FFF2-40B4-BE49-F238E27FC236}">
                  <a16:creationId xmlns:a16="http://schemas.microsoft.com/office/drawing/2014/main" id="{059B8ACD-FDD8-4007-8D2E-9DC353CAE9D0}"/>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82983"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sp>
        <p:nvSpPr>
          <p:cNvPr id="67618" name="TextBox 41"/>
          <p:cNvSpPr txBox="1">
            <a:spLocks noChangeArrowheads="1"/>
          </p:cNvSpPr>
          <p:nvPr/>
        </p:nvSpPr>
        <p:spPr bwMode="auto">
          <a:xfrm>
            <a:off x="214313" y="2500313"/>
            <a:ext cx="5143500" cy="2959100"/>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800" b="1">
                <a:solidFill>
                  <a:srgbClr val="000000"/>
                </a:solidFill>
                <a:latin typeface="华文新魏" panose="02010800040101010101" pitchFamily="2" charset="-122"/>
                <a:ea typeface="隶书" panose="02010509060101010101" pitchFamily="49" charset="-122"/>
              </a:rPr>
              <a:t>相关参数：</a:t>
            </a:r>
            <a:endParaRPr lang="en-US" altLang="zh-CN" sz="2800" b="1">
              <a:solidFill>
                <a:srgbClr val="000000"/>
              </a:solidFill>
              <a:latin typeface="华文新魏" panose="02010800040101010101" pitchFamily="2" charset="-122"/>
              <a:ea typeface="隶书" panose="02010509060101010101" pitchFamily="49" charset="-122"/>
            </a:endParaRPr>
          </a:p>
          <a:p>
            <a:pPr lvl="1">
              <a:spcBef>
                <a:spcPts val="700"/>
              </a:spcBef>
              <a:spcAft>
                <a:spcPts val="7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时间：</a:t>
            </a:r>
            <a:r>
              <a:rPr lang="en-US" altLang="zh-CN" sz="2800" i="1">
                <a:solidFill>
                  <a:srgbClr val="000000"/>
                </a:solidFill>
                <a:latin typeface="华文新魏" panose="02010800040101010101" pitchFamily="2" charset="-122"/>
                <a:ea typeface="隶书" panose="02010509060101010101" pitchFamily="49" charset="-122"/>
              </a:rPr>
              <a:t>1993</a:t>
            </a:r>
            <a:r>
              <a:rPr lang="zh-CN" altLang="en-US" sz="2800" i="1">
                <a:solidFill>
                  <a:srgbClr val="000000"/>
                </a:solidFill>
                <a:latin typeface="华文新魏" panose="02010800040101010101" pitchFamily="2" charset="-122"/>
                <a:ea typeface="隶书" panose="02010509060101010101" pitchFamily="49" charset="-122"/>
              </a:rPr>
              <a:t>年</a:t>
            </a:r>
          </a:p>
          <a:p>
            <a:pPr lvl="1">
              <a:spcBef>
                <a:spcPts val="700"/>
              </a:spcBef>
              <a:spcAft>
                <a:spcPts val="700"/>
              </a:spcAft>
            </a:pPr>
            <a:r>
              <a:rPr lang="zh-CN" altLang="en-US" sz="2800" i="1">
                <a:solidFill>
                  <a:srgbClr val="000000"/>
                </a:solidFill>
                <a:latin typeface="华文新魏" panose="02010800040101010101" pitchFamily="2" charset="-122"/>
                <a:ea typeface="隶书" panose="02010509060101010101" pitchFamily="49" charset="-122"/>
              </a:rPr>
              <a:t>研发：</a:t>
            </a:r>
            <a:r>
              <a:rPr lang="en-US" altLang="zh-CN" sz="2800" i="1">
                <a:solidFill>
                  <a:srgbClr val="000000"/>
                </a:solidFill>
                <a:latin typeface="华文新魏" panose="02010800040101010101" pitchFamily="2" charset="-122"/>
                <a:ea typeface="隶书" panose="02010509060101010101" pitchFamily="49" charset="-122"/>
              </a:rPr>
              <a:t> Cray Research Inc.</a:t>
            </a:r>
          </a:p>
          <a:p>
            <a:pPr lvl="1">
              <a:spcBef>
                <a:spcPts val="700"/>
              </a:spcBef>
              <a:spcAft>
                <a:spcPts val="700"/>
              </a:spcAft>
            </a:pPr>
            <a:r>
              <a:rPr lang="zh-CN" altLang="en-US" sz="2800" i="1">
                <a:solidFill>
                  <a:srgbClr val="000000"/>
                </a:solidFill>
                <a:latin typeface="华文新魏" panose="02010800040101010101" pitchFamily="2" charset="-122"/>
                <a:ea typeface="隶书" panose="02010509060101010101" pitchFamily="49" charset="-122"/>
              </a:rPr>
              <a:t>峰值性能：</a:t>
            </a:r>
            <a:r>
              <a:rPr lang="en-US" altLang="zh-CN" sz="2800" i="1">
                <a:solidFill>
                  <a:srgbClr val="000000"/>
                </a:solidFill>
                <a:latin typeface="华文新魏" panose="02010800040101010101" pitchFamily="2" charset="-122"/>
                <a:ea typeface="隶书" panose="02010509060101010101" pitchFamily="49" charset="-122"/>
              </a:rPr>
              <a:t>21.4 GFlops</a:t>
            </a:r>
          </a:p>
          <a:p>
            <a:pPr lvl="1">
              <a:spcBef>
                <a:spcPts val="700"/>
              </a:spcBef>
              <a:spcAft>
                <a:spcPts val="700"/>
              </a:spcAft>
            </a:pPr>
            <a:r>
              <a:rPr lang="en-US" altLang="zh-CN" sz="2800" i="1">
                <a:solidFill>
                  <a:srgbClr val="000000"/>
                </a:solidFill>
                <a:latin typeface="华文新魏" panose="02010800040101010101" pitchFamily="2" charset="-122"/>
                <a:ea typeface="隶书" panose="02010509060101010101" pitchFamily="49" charset="-122"/>
              </a:rPr>
              <a:t>CPU</a:t>
            </a:r>
            <a:r>
              <a:rPr lang="zh-CN" altLang="en-US" sz="2800" i="1">
                <a:solidFill>
                  <a:srgbClr val="000000"/>
                </a:solidFill>
                <a:latin typeface="华文新魏" panose="02010800040101010101" pitchFamily="2" charset="-122"/>
                <a:ea typeface="隶书" panose="02010509060101010101" pitchFamily="49" charset="-122"/>
              </a:rPr>
              <a:t>数：</a:t>
            </a:r>
            <a:r>
              <a:rPr lang="en-US" altLang="zh-CN" sz="2800" i="1">
                <a:solidFill>
                  <a:srgbClr val="000000"/>
                </a:solidFill>
                <a:latin typeface="华文新魏" panose="02010800040101010101" pitchFamily="2" charset="-122"/>
                <a:ea typeface="隶书" panose="02010509060101010101" pitchFamily="49" charset="-122"/>
              </a:rPr>
              <a:t>256</a:t>
            </a:r>
            <a:r>
              <a:rPr lang="zh-CN" altLang="en-US" sz="2800" i="1">
                <a:solidFill>
                  <a:srgbClr val="000000"/>
                </a:solidFill>
                <a:latin typeface="华文新魏" panose="02010800040101010101" pitchFamily="2" charset="-122"/>
                <a:ea typeface="隶书" panose="02010509060101010101" pitchFamily="49" charset="-122"/>
              </a:rPr>
              <a:t>个商用处理器</a:t>
            </a:r>
            <a:endParaRPr lang="en-US" altLang="zh-CN" sz="2800" i="1">
              <a:solidFill>
                <a:srgbClr val="000000"/>
              </a:solidFill>
              <a:latin typeface="华文新魏" panose="02010800040101010101" pitchFamily="2" charset="-122"/>
              <a:ea typeface="隶书" panose="02010509060101010101" pitchFamily="49" charset="-122"/>
            </a:endParaRPr>
          </a:p>
          <a:p>
            <a:pPr lvl="1"/>
            <a:endParaRPr lang="zh-CN" altLang="en-US" sz="2800" i="1">
              <a:solidFill>
                <a:srgbClr val="000000"/>
              </a:solidFill>
              <a:latin typeface="华文新魏" panose="02010800040101010101" pitchFamily="2" charset="-122"/>
              <a:ea typeface="隶书" panose="02010509060101010101" pitchFamily="49" charset="-122"/>
            </a:endParaRPr>
          </a:p>
        </p:txBody>
      </p:sp>
      <p:grpSp>
        <p:nvGrpSpPr>
          <p:cNvPr id="3" name="Group 35"/>
          <p:cNvGrpSpPr>
            <a:grpSpLocks/>
          </p:cNvGrpSpPr>
          <p:nvPr/>
        </p:nvGrpSpPr>
        <p:grpSpPr bwMode="auto">
          <a:xfrm>
            <a:off x="5500688" y="2428875"/>
            <a:ext cx="3595687" cy="4000500"/>
            <a:chOff x="-70755" y="-1"/>
            <a:chExt cx="3595123" cy="4000550"/>
          </a:xfrm>
        </p:grpSpPr>
        <p:sp>
          <p:nvSpPr>
            <p:cNvPr id="67620" name="矩形标注 42">
              <a:extLst>
                <a:ext uri="{FF2B5EF4-FFF2-40B4-BE49-F238E27FC236}">
                  <a16:creationId xmlns:a16="http://schemas.microsoft.com/office/drawing/2014/main" id="{A3895AD1-490E-4524-B751-E28E7458A685}"/>
                </a:ext>
              </a:extLst>
            </p:cNvPr>
            <p:cNvSpPr>
              <a:spLocks noChangeArrowheads="1"/>
            </p:cNvSpPr>
            <p:nvPr/>
          </p:nvSpPr>
          <p:spPr bwMode="auto">
            <a:xfrm>
              <a:off x="671" y="-1"/>
              <a:ext cx="3498301" cy="4000550"/>
            </a:xfrm>
            <a:prstGeom prst="wedgeRectCallout">
              <a:avLst>
                <a:gd name="adj1" fmla="val -66486"/>
                <a:gd name="adj2" fmla="val -69292"/>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noProof="1">
                <a:solidFill>
                  <a:srgbClr val="FFFFFF"/>
                </a:solidFill>
                <a:latin typeface="Calibri" pitchFamily="34" charset="0"/>
                <a:ea typeface="MS PGothic" pitchFamily="34" charset="-128"/>
              </a:endParaRPr>
            </a:p>
          </p:txBody>
        </p:sp>
        <p:sp>
          <p:nvSpPr>
            <p:cNvPr id="67621" name="Rektangel 631">
              <a:extLst>
                <a:ext uri="{FF2B5EF4-FFF2-40B4-BE49-F238E27FC236}">
                  <a16:creationId xmlns:a16="http://schemas.microsoft.com/office/drawing/2014/main" id="{F26E4C23-F719-4D3F-AEA0-C8CA8B416346}"/>
                </a:ext>
              </a:extLst>
            </p:cNvPr>
            <p:cNvSpPr>
              <a:spLocks noChangeArrowheads="1"/>
            </p:cNvSpPr>
            <p:nvPr/>
          </p:nvSpPr>
          <p:spPr bwMode="auto">
            <a:xfrm>
              <a:off x="-70755" y="22224"/>
              <a:ext cx="3595123" cy="406405"/>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800" b="1">
                  <a:latin typeface="华文新魏" panose="02010800040101010101" pitchFamily="2" charset="-122"/>
                  <a:ea typeface="隶书" panose="02010509060101010101" pitchFamily="49" charset="-122"/>
                  <a:sym typeface="Times New Roman" panose="02020603050405020304" pitchFamily="18" charset="0"/>
                </a:rPr>
                <a:t>Cray T3D MPP</a:t>
              </a:r>
              <a:r>
                <a:rPr lang="zh-CN" altLang="en-US" sz="2800" b="1">
                  <a:latin typeface="华文新魏" panose="02010800040101010101" pitchFamily="2" charset="-122"/>
                  <a:ea typeface="隶书" panose="02010509060101010101" pitchFamily="49" charset="-122"/>
                  <a:sym typeface="Times New Roman" panose="02020603050405020304" pitchFamily="18" charset="0"/>
                </a:rPr>
                <a:t>计算机</a:t>
              </a:r>
            </a:p>
          </p:txBody>
        </p:sp>
        <p:pic>
          <p:nvPicPr>
            <p:cNvPr id="82953" name="Picture 8" descr="t3d"/>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 y="411868"/>
              <a:ext cx="3553642" cy="358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矩形 38">
            <a:extLst>
              <a:ext uri="{FF2B5EF4-FFF2-40B4-BE49-F238E27FC236}">
                <a16:creationId xmlns:a16="http://schemas.microsoft.com/office/drawing/2014/main" id="{D345877D-F29B-4C41-946B-6D2CD6A69474}"/>
              </a:ext>
            </a:extLst>
          </p:cNvPr>
          <p:cNvSpPr>
            <a:spLocks noChangeArrowheads="1"/>
          </p:cNvSpPr>
          <p:nvPr/>
        </p:nvSpPr>
        <p:spPr bwMode="auto">
          <a:xfrm>
            <a:off x="214313" y="5459413"/>
            <a:ext cx="5143500" cy="954087"/>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blurRad="63500" dist="20000" dir="5400000" rotWithShape="0">
              <a:srgbClr val="000000">
                <a:alpha val="37999"/>
              </a:srgbClr>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800" b="1">
                <a:solidFill>
                  <a:srgbClr val="000000"/>
                </a:solidFill>
                <a:latin typeface="Calibri" panose="020F0502020204030204" pitchFamily="34" charset="0"/>
                <a:ea typeface="华文新魏" panose="02010800040101010101" pitchFamily="2" charset="-122"/>
              </a:rPr>
              <a:t> MPP</a:t>
            </a:r>
            <a:r>
              <a:rPr lang="zh-CN" altLang="en-US" sz="2800" b="1">
                <a:solidFill>
                  <a:srgbClr val="000000"/>
                </a:solidFill>
                <a:latin typeface="Calibri" panose="020F0502020204030204" pitchFamily="34" charset="0"/>
                <a:ea typeface="华文新魏" panose="02010800040101010101" pitchFamily="2" charset="-122"/>
              </a:rPr>
              <a:t>：大规模并行处理</a:t>
            </a:r>
          </a:p>
          <a:p>
            <a:pPr>
              <a:defRPr/>
            </a:pPr>
            <a:r>
              <a:rPr lang="en-US" altLang="zh-CN" sz="2800" b="1">
                <a:solidFill>
                  <a:srgbClr val="000000"/>
                </a:solidFill>
                <a:latin typeface="Calibri" panose="020F0502020204030204" pitchFamily="34" charset="0"/>
                <a:ea typeface="华文新魏" panose="02010800040101010101" pitchFamily="2" charset="-122"/>
              </a:rPr>
              <a:t> Massively parallel processing </a:t>
            </a:r>
            <a:endParaRPr lang="zh-CN" altLang="en-US" sz="2800" b="1">
              <a:solidFill>
                <a:srgbClr val="000000"/>
              </a:solidFill>
              <a:latin typeface="Calibri" panose="020F0502020204030204" pitchFamily="34" charset="0"/>
              <a:ea typeface="华文新魏" panose="020108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nodeType="afterGroup">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67618"/>
                                        </p:tgtEl>
                                        <p:attrNameLst>
                                          <p:attrName>style.visibility</p:attrName>
                                        </p:attrNameLst>
                                      </p:cBhvr>
                                      <p:to>
                                        <p:strVal val="visible"/>
                                      </p:to>
                                    </p:set>
                                    <p:animEffect transition="in" filter="checkerboard(across)">
                                      <p:cBhvr>
                                        <p:cTn id="11" dur="500"/>
                                        <p:tgtEl>
                                          <p:spTgt spid="67618"/>
                                        </p:tgtEl>
                                      </p:cBhvr>
                                    </p:animEffect>
                                  </p:childTnLst>
                                </p:cTn>
                              </p:par>
                            </p:childTnLst>
                          </p:cTn>
                        </p:par>
                        <p:par>
                          <p:cTn id="12" fill="hold" nodeType="afterGroup">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8" grpId="0" animBg="1" autoUpdateAnimBg="0"/>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4"/>
          <p:cNvGrpSpPr>
            <a:grpSpLocks/>
          </p:cNvGrpSpPr>
          <p:nvPr/>
        </p:nvGrpSpPr>
        <p:grpSpPr bwMode="auto">
          <a:xfrm>
            <a:off x="142875" y="1122363"/>
            <a:ext cx="8332788" cy="1082675"/>
            <a:chOff x="0" y="0"/>
            <a:chExt cx="8332507" cy="1081504"/>
          </a:xfrm>
        </p:grpSpPr>
        <p:sp>
          <p:nvSpPr>
            <p:cNvPr id="85001"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85002"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85003"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85004"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85005"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85006"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85007"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85008"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85009"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85010"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85011"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85012"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3"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4"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5"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6"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7"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8"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19"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0"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1"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2"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3"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4"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5"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6"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7"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5028"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68641" name="右箭头 255">
              <a:extLst>
                <a:ext uri="{FF2B5EF4-FFF2-40B4-BE49-F238E27FC236}">
                  <a16:creationId xmlns:a16="http://schemas.microsoft.com/office/drawing/2014/main" id="{0DB13008-9C4F-4E04-94E4-D09F3DF3BF93}"/>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85030"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sp>
        <p:nvSpPr>
          <p:cNvPr id="68643" name="TextBox 41"/>
          <p:cNvSpPr txBox="1">
            <a:spLocks noChangeArrowheads="1"/>
          </p:cNvSpPr>
          <p:nvPr/>
        </p:nvSpPr>
        <p:spPr bwMode="auto">
          <a:xfrm>
            <a:off x="142875" y="2701925"/>
            <a:ext cx="5143500" cy="3370263"/>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800" b="1">
                <a:solidFill>
                  <a:srgbClr val="000000"/>
                </a:solidFill>
                <a:latin typeface="华文新魏" panose="02010800040101010101" pitchFamily="2" charset="-122"/>
                <a:ea typeface="隶书" panose="02010509060101010101" pitchFamily="49" charset="-122"/>
              </a:rPr>
              <a:t>相关参数：</a:t>
            </a:r>
            <a:endParaRPr lang="en-US" altLang="zh-CN" sz="2800" b="1">
              <a:solidFill>
                <a:srgbClr val="00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时间：</a:t>
            </a:r>
            <a:r>
              <a:rPr lang="en-US" altLang="zh-CN" sz="2800" i="1">
                <a:solidFill>
                  <a:srgbClr val="000000"/>
                </a:solidFill>
                <a:latin typeface="华文新魏" panose="02010800040101010101" pitchFamily="2" charset="-122"/>
                <a:ea typeface="隶书" panose="02010509060101010101" pitchFamily="49" charset="-122"/>
              </a:rPr>
              <a:t>1997</a:t>
            </a:r>
            <a:r>
              <a:rPr lang="zh-CN" altLang="en-US" sz="2800" i="1">
                <a:solidFill>
                  <a:srgbClr val="000000"/>
                </a:solidFill>
                <a:latin typeface="华文新魏" panose="02010800040101010101" pitchFamily="2" charset="-122"/>
                <a:ea typeface="隶书" panose="02010509060101010101" pitchFamily="49" charset="-122"/>
              </a:rPr>
              <a:t>年</a:t>
            </a: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研发：国防科学技术大学</a:t>
            </a:r>
            <a:endParaRPr lang="en-US" altLang="zh-CN" sz="2800" i="1">
              <a:solidFill>
                <a:srgbClr val="000000"/>
              </a:solidFill>
              <a:latin typeface="华文新魏" panose="02010800040101010101" pitchFamily="2" charset="-122"/>
              <a:ea typeface="隶书" panose="02010509060101010101" pitchFamily="49" charset="-122"/>
            </a:endParaRPr>
          </a:p>
          <a:p>
            <a:pPr lvl="1"/>
            <a:r>
              <a:rPr lang="zh-CN" altLang="en-US" sz="2800" i="1">
                <a:solidFill>
                  <a:srgbClr val="000000"/>
                </a:solidFill>
                <a:latin typeface="华文新魏" panose="02010800040101010101" pitchFamily="2" charset="-122"/>
                <a:ea typeface="隶书" panose="02010509060101010101" pitchFamily="49" charset="-122"/>
              </a:rPr>
              <a:t>峰值性能：</a:t>
            </a:r>
            <a:r>
              <a:rPr lang="en-US" altLang="zh-CN" sz="2800" i="1">
                <a:solidFill>
                  <a:srgbClr val="000000"/>
                </a:solidFill>
                <a:latin typeface="华文新魏" panose="02010800040101010101" pitchFamily="2" charset="-122"/>
                <a:ea typeface="隶书" panose="02010509060101010101" pitchFamily="49" charset="-122"/>
              </a:rPr>
              <a:t>13GFlops</a:t>
            </a:r>
          </a:p>
          <a:p>
            <a:pPr lvl="1"/>
            <a:r>
              <a:rPr lang="en-US" altLang="zh-CN" sz="2800" i="1">
                <a:solidFill>
                  <a:srgbClr val="000000"/>
                </a:solidFill>
                <a:latin typeface="华文新魏" panose="02010800040101010101" pitchFamily="2" charset="-122"/>
                <a:ea typeface="隶书" panose="02010509060101010101" pitchFamily="49" charset="-122"/>
              </a:rPr>
              <a:t>CPU</a:t>
            </a:r>
            <a:r>
              <a:rPr lang="zh-CN" altLang="en-US" sz="2800" i="1">
                <a:solidFill>
                  <a:srgbClr val="000000"/>
                </a:solidFill>
                <a:latin typeface="华文新魏" panose="02010800040101010101" pitchFamily="2" charset="-122"/>
                <a:ea typeface="隶书" panose="02010509060101010101" pitchFamily="49" charset="-122"/>
              </a:rPr>
              <a:t>数：</a:t>
            </a:r>
            <a:r>
              <a:rPr lang="en-US" altLang="zh-CN" sz="2800" i="1">
                <a:solidFill>
                  <a:srgbClr val="000000"/>
                </a:solidFill>
                <a:latin typeface="华文新魏" panose="02010800040101010101" pitchFamily="2" charset="-122"/>
                <a:ea typeface="隶书" panose="02010509060101010101" pitchFamily="49" charset="-122"/>
              </a:rPr>
              <a:t>144</a:t>
            </a:r>
            <a:r>
              <a:rPr lang="zh-CN" altLang="en-US" sz="2800" i="1">
                <a:solidFill>
                  <a:srgbClr val="000000"/>
                </a:solidFill>
                <a:latin typeface="华文新魏" panose="02010800040101010101" pitchFamily="2" charset="-122"/>
                <a:ea typeface="隶书" panose="02010509060101010101" pitchFamily="49" charset="-122"/>
              </a:rPr>
              <a:t>个</a:t>
            </a:r>
            <a:endParaRPr lang="en-US" altLang="zh-CN" sz="2800" i="1">
              <a:solidFill>
                <a:srgbClr val="000000"/>
              </a:solidFill>
              <a:latin typeface="华文新魏" panose="02010800040101010101" pitchFamily="2" charset="-122"/>
              <a:ea typeface="隶书" panose="02010509060101010101" pitchFamily="49" charset="-122"/>
            </a:endParaRPr>
          </a:p>
          <a:p>
            <a:r>
              <a:rPr lang="zh-CN" altLang="en-US" sz="2800">
                <a:solidFill>
                  <a:srgbClr val="FF0000"/>
                </a:solidFill>
                <a:latin typeface="华文新魏" panose="02010800040101010101" pitchFamily="2" charset="-122"/>
                <a:ea typeface="隶书" panose="02010509060101010101" pitchFamily="49" charset="-122"/>
              </a:rPr>
              <a:t>  峰值性能百亿次的并行计算机</a:t>
            </a:r>
          </a:p>
          <a:p>
            <a:pPr lvl="1"/>
            <a:endParaRPr lang="zh-CN" altLang="en-US" sz="2800" i="1">
              <a:solidFill>
                <a:srgbClr val="000000"/>
              </a:solidFill>
              <a:latin typeface="华文新魏" panose="02010800040101010101" pitchFamily="2" charset="-122"/>
              <a:ea typeface="隶书" panose="02010509060101010101" pitchFamily="49" charset="-122"/>
            </a:endParaRPr>
          </a:p>
        </p:txBody>
      </p:sp>
      <p:grpSp>
        <p:nvGrpSpPr>
          <p:cNvPr id="3" name="Group 36"/>
          <p:cNvGrpSpPr>
            <a:grpSpLocks/>
          </p:cNvGrpSpPr>
          <p:nvPr/>
        </p:nvGrpSpPr>
        <p:grpSpPr bwMode="auto">
          <a:xfrm>
            <a:off x="5602288" y="2428875"/>
            <a:ext cx="3240087" cy="4000500"/>
            <a:chOff x="-42576" y="0"/>
            <a:chExt cx="3240022" cy="4000549"/>
          </a:xfrm>
        </p:grpSpPr>
        <p:sp>
          <p:nvSpPr>
            <p:cNvPr id="68645" name="矩形标注 42">
              <a:extLst>
                <a:ext uri="{FF2B5EF4-FFF2-40B4-BE49-F238E27FC236}">
                  <a16:creationId xmlns:a16="http://schemas.microsoft.com/office/drawing/2014/main" id="{9C570555-348C-46FF-A50E-C0419DB6C912}"/>
                </a:ext>
              </a:extLst>
            </p:cNvPr>
            <p:cNvSpPr>
              <a:spLocks noChangeArrowheads="1"/>
            </p:cNvSpPr>
            <p:nvPr/>
          </p:nvSpPr>
          <p:spPr bwMode="auto">
            <a:xfrm>
              <a:off x="285" y="0"/>
              <a:ext cx="2786007" cy="3714796"/>
            </a:xfrm>
            <a:prstGeom prst="wedgeRectCallout">
              <a:avLst>
                <a:gd name="adj1" fmla="val -67375"/>
                <a:gd name="adj2" fmla="val -69056"/>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noProof="1">
                <a:solidFill>
                  <a:srgbClr val="FFFFFF"/>
                </a:solidFill>
                <a:latin typeface="Calibri" pitchFamily="34" charset="0"/>
                <a:ea typeface="MS PGothic" pitchFamily="34" charset="-128"/>
              </a:endParaRPr>
            </a:p>
          </p:txBody>
        </p:sp>
        <p:sp>
          <p:nvSpPr>
            <p:cNvPr id="68646" name="Rektangel 631">
              <a:extLst>
                <a:ext uri="{FF2B5EF4-FFF2-40B4-BE49-F238E27FC236}">
                  <a16:creationId xmlns:a16="http://schemas.microsoft.com/office/drawing/2014/main" id="{4A3409DC-38C8-440C-B309-D27FA2E90AA7}"/>
                </a:ext>
              </a:extLst>
            </p:cNvPr>
            <p:cNvSpPr>
              <a:spLocks noChangeArrowheads="1"/>
            </p:cNvSpPr>
            <p:nvPr/>
          </p:nvSpPr>
          <p:spPr bwMode="auto">
            <a:xfrm>
              <a:off x="28860" y="22225"/>
              <a:ext cx="3113026" cy="406405"/>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800" b="1">
                  <a:latin typeface="华文新魏" panose="02010800040101010101" pitchFamily="2" charset="-122"/>
                  <a:ea typeface="隶书" panose="02010509060101010101" pitchFamily="49" charset="-122"/>
                  <a:sym typeface="Times New Roman" panose="02020603050405020304" pitchFamily="18" charset="0"/>
                </a:rPr>
                <a:t>YH-III  MPP</a:t>
              </a:r>
              <a:r>
                <a:rPr lang="zh-CN" altLang="en-US" sz="2800" b="1">
                  <a:latin typeface="华文新魏" panose="02010800040101010101" pitchFamily="2" charset="-122"/>
                  <a:ea typeface="隶书" panose="02010509060101010101" pitchFamily="49" charset="-122"/>
                  <a:sym typeface="Times New Roman" panose="02020603050405020304" pitchFamily="18" charset="0"/>
                </a:rPr>
                <a:t>计算机</a:t>
              </a:r>
            </a:p>
          </p:txBody>
        </p:sp>
        <p:pic>
          <p:nvPicPr>
            <p:cNvPr id="85000"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 y="436252"/>
              <a:ext cx="3240022" cy="356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997" name="标题 1"/>
          <p:cNvSpPr txBox="1">
            <a:spLocks/>
          </p:cNvSpPr>
          <p:nvPr/>
        </p:nvSpPr>
        <p:spPr bwMode="auto">
          <a:xfrm>
            <a:off x="31732" y="80353"/>
            <a:ext cx="6599237" cy="5508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(2) Gustafson</a:t>
            </a:r>
            <a:r>
              <a:rPr lang="zh-CN" altLang="en-US" dirty="0"/>
              <a:t>公式与大规模并行</a:t>
            </a:r>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nodeType="afterGroup">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68643"/>
                                        </p:tgtEl>
                                        <p:attrNameLst>
                                          <p:attrName>style.visibility</p:attrName>
                                        </p:attrNameLst>
                                      </p:cBhvr>
                                      <p:to>
                                        <p:strVal val="visible"/>
                                      </p:to>
                                    </p:set>
                                    <p:animEffect transition="in" filter="checkerboard(across)">
                                      <p:cBhvr>
                                        <p:cTn id="11" dur="500"/>
                                        <p:tgtEl>
                                          <p:spTgt spid="68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43"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23528" y="116632"/>
            <a:ext cx="52101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solidFill>
                  <a:srgbClr val="A50021"/>
                </a:solidFill>
              </a:rPr>
              <a:t>计算机性能评价</a:t>
            </a:r>
            <a:r>
              <a:rPr lang="zh-CN" altLang="zh-CN">
                <a:solidFill>
                  <a:srgbClr val="A50021"/>
                </a:solidFill>
              </a:rPr>
              <a:t>——</a:t>
            </a:r>
            <a:r>
              <a:rPr lang="zh-CN" altLang="en-US">
                <a:solidFill>
                  <a:srgbClr val="A50021"/>
                </a:solidFill>
              </a:rPr>
              <a:t>功耗</a:t>
            </a:r>
          </a:p>
        </p:txBody>
      </p:sp>
      <p:sp>
        <p:nvSpPr>
          <p:cNvPr id="819203" name="Rectangle 3"/>
          <p:cNvSpPr>
            <a:spLocks noGrp="1" noChangeArrowheads="1"/>
          </p:cNvSpPr>
          <p:nvPr>
            <p:ph idx="1"/>
          </p:nvPr>
        </p:nvSpPr>
        <p:spPr bwMode="auto">
          <a:xfrm>
            <a:off x="0" y="836613"/>
            <a:ext cx="89646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spcBef>
                <a:spcPts val="600"/>
              </a:spcBef>
              <a:buSzTx/>
            </a:pPr>
            <a:r>
              <a:rPr kumimoji="1" lang="zh-CN" altLang="en-US" sz="2800">
                <a:latin typeface="Times New Roman" panose="02020603050405020304" pitchFamily="18" charset="0"/>
                <a:ea typeface="华文新魏" panose="02010800040101010101" pitchFamily="2" charset="-122"/>
              </a:rPr>
              <a:t>动态功耗：</a:t>
            </a:r>
            <a:r>
              <a:rPr kumimoji="1" lang="en-US" altLang="zh-CN" sz="2800">
                <a:latin typeface="Times New Roman" panose="02020603050405020304" pitchFamily="18" charset="0"/>
                <a:ea typeface="华文新魏" panose="02010800040101010101" pitchFamily="2" charset="-122"/>
              </a:rPr>
              <a:t>CMOS</a:t>
            </a:r>
            <a:r>
              <a:rPr kumimoji="1" lang="zh-CN" altLang="en-US" sz="2800">
                <a:latin typeface="Times New Roman" panose="02020603050405020304" pitchFamily="18" charset="0"/>
                <a:ea typeface="华文新魏" panose="02010800040101010101" pitchFamily="2" charset="-122"/>
              </a:rPr>
              <a:t>中主要的能量消耗</a:t>
            </a:r>
            <a:endParaRPr kumimoji="1" lang="zh-CN" altLang="en-US" sz="2800">
              <a:solidFill>
                <a:srgbClr val="FF0000"/>
              </a:solidFill>
              <a:latin typeface="Times New Roman" panose="02020603050405020304" pitchFamily="18" charset="0"/>
              <a:ea typeface="华文新魏" panose="02010800040101010101" pitchFamily="2" charset="-122"/>
            </a:endParaRPr>
          </a:p>
          <a:p>
            <a:pPr lvl="1">
              <a:lnSpc>
                <a:spcPct val="100000"/>
              </a:lnSpc>
              <a:spcBef>
                <a:spcPts val="600"/>
              </a:spcBef>
              <a:buClr>
                <a:srgbClr val="F79646"/>
              </a:buClr>
            </a:pPr>
            <a:r>
              <a:rPr kumimoji="1" lang="zh-CN" altLang="en-US" sz="2800">
                <a:latin typeface="Times New Roman" panose="02020603050405020304" pitchFamily="18" charset="0"/>
                <a:ea typeface="华文新魏" panose="02010800040101010101" pitchFamily="2" charset="-122"/>
              </a:rPr>
              <a:t>动态功耗主要是指晶体管翻转时消耗的能量</a:t>
            </a:r>
          </a:p>
          <a:p>
            <a:pPr>
              <a:lnSpc>
                <a:spcPct val="100000"/>
              </a:lnSpc>
              <a:spcBef>
                <a:spcPts val="600"/>
              </a:spcBef>
              <a:buClr>
                <a:srgbClr val="F79646"/>
              </a:buClr>
              <a:buSzTx/>
              <a:buFont typeface="Wingdings" panose="05000000000000000000" pitchFamily="2" charset="2"/>
              <a:buNone/>
            </a:pPr>
            <a:r>
              <a:rPr kumimoji="1" lang="zh-CN" altLang="en-US">
                <a:latin typeface="Times New Roman" panose="02020603050405020304" pitchFamily="18" charset="0"/>
                <a:ea typeface="华文新魏" panose="02010800040101010101" pitchFamily="2" charset="-122"/>
              </a:rPr>
              <a:t>      </a:t>
            </a:r>
            <a:r>
              <a:rPr kumimoji="1" lang="en-US" altLang="zh-CN">
                <a:latin typeface="Times New Roman" panose="02020603050405020304" pitchFamily="18" charset="0"/>
                <a:ea typeface="华文新魏" panose="02010800040101010101" pitchFamily="2" charset="-122"/>
              </a:rPr>
              <a:t>Power </a:t>
            </a:r>
            <a:r>
              <a:rPr kumimoji="1" lang="en-US" altLang="zh-CN">
                <a:latin typeface="Cambria Math" panose="02040503050406030204" pitchFamily="18" charset="0"/>
              </a:rPr>
              <a:t>∝</a:t>
            </a:r>
            <a:r>
              <a:rPr lang="zh-CN" altLang="en-US">
                <a:latin typeface="Arial" panose="020B0604020202020204" pitchFamily="34" charset="0"/>
              </a:rPr>
              <a:t> </a:t>
            </a:r>
            <a:r>
              <a:rPr lang="en-US" altLang="zh-CN">
                <a:latin typeface="Arial" panose="020B0604020202020204" pitchFamily="34" charset="0"/>
              </a:rPr>
              <a:t>1/2</a:t>
            </a:r>
            <a:r>
              <a:rPr kumimoji="1" lang="en-US" altLang="zh-CN">
                <a:latin typeface="Times New Roman" panose="02020603050405020304" pitchFamily="18" charset="0"/>
                <a:ea typeface="华文新魏" panose="02010800040101010101" pitchFamily="2" charset="-122"/>
              </a:rPr>
              <a:t> Capacitive Load×Voltage</a:t>
            </a:r>
            <a:r>
              <a:rPr kumimoji="1" lang="en-US" altLang="zh-CN" baseline="30000">
                <a:latin typeface="Times New Roman" panose="02020603050405020304" pitchFamily="18" charset="0"/>
                <a:ea typeface="华文新魏" panose="02010800040101010101" pitchFamily="2" charset="-122"/>
              </a:rPr>
              <a:t>2 </a:t>
            </a:r>
            <a:r>
              <a:rPr kumimoji="1" lang="en-US" altLang="zh-CN">
                <a:latin typeface="Times New Roman" panose="02020603050405020304" pitchFamily="18" charset="0"/>
                <a:ea typeface="华文新魏" panose="02010800040101010101" pitchFamily="2" charset="-122"/>
              </a:rPr>
              <a:t>×Frequency Switched</a:t>
            </a:r>
          </a:p>
          <a:p>
            <a:pPr marL="1447800" lvl="4" indent="-457200">
              <a:lnSpc>
                <a:spcPct val="100000"/>
              </a:lnSpc>
              <a:spcBef>
                <a:spcPts val="600"/>
              </a:spcBef>
              <a:buClr>
                <a:srgbClr val="00B050"/>
              </a:buClr>
              <a:buSzPct val="60000"/>
              <a:buFont typeface="Wingdings" panose="05000000000000000000" pitchFamily="2" charset="2"/>
              <a:buChar char="l"/>
            </a:pPr>
            <a:r>
              <a:rPr kumimoji="1" lang="zh-CN" altLang="en-US" sz="2800">
                <a:latin typeface="华文新魏" panose="02010800040101010101" pitchFamily="2" charset="-122"/>
                <a:ea typeface="华文新魏" panose="02010800040101010101" pitchFamily="2" charset="-122"/>
              </a:rPr>
              <a:t>开关频率是时钟速率的函数</a:t>
            </a:r>
            <a:endParaRPr kumimoji="1" lang="en-US" altLang="zh-CN" sz="2800">
              <a:latin typeface="华文新魏" panose="02010800040101010101" pitchFamily="2" charset="-122"/>
              <a:ea typeface="华文新魏" panose="02010800040101010101" pitchFamily="2" charset="-122"/>
            </a:endParaRPr>
          </a:p>
          <a:p>
            <a:pPr marL="1447800" lvl="4" indent="-457200">
              <a:lnSpc>
                <a:spcPct val="100000"/>
              </a:lnSpc>
              <a:spcBef>
                <a:spcPts val="600"/>
              </a:spcBef>
              <a:buClr>
                <a:srgbClr val="00B050"/>
              </a:buClr>
              <a:buSzPct val="60000"/>
              <a:buFont typeface="Wingdings" panose="05000000000000000000" pitchFamily="2" charset="2"/>
              <a:buChar char="l"/>
            </a:pPr>
            <a:r>
              <a:rPr kumimoji="1" lang="zh-CN" altLang="en-US" sz="2800">
                <a:latin typeface="华文新魏" panose="02010800040101010101" pitchFamily="2" charset="-122"/>
                <a:ea typeface="华文新魏" panose="02010800040101010101" pitchFamily="2" charset="-122"/>
              </a:rPr>
              <a:t>负载电容是晶体管扇出数和所用技术</a:t>
            </a:r>
            <a:r>
              <a:rPr kumimoji="1" lang="en-US" altLang="zh-CN" sz="2800">
                <a:latin typeface="华文新魏" panose="02010800040101010101" pitchFamily="2" charset="-122"/>
                <a:ea typeface="华文新魏" panose="02010800040101010101" pitchFamily="2" charset="-122"/>
              </a:rPr>
              <a:t>(</a:t>
            </a:r>
            <a:r>
              <a:rPr kumimoji="1" lang="zh-CN" altLang="en-US" sz="2800">
                <a:latin typeface="华文新魏" panose="02010800040101010101" pitchFamily="2" charset="-122"/>
                <a:ea typeface="华文新魏" panose="02010800040101010101" pitchFamily="2" charset="-122"/>
              </a:rPr>
              <a:t>决定导线和晶体管</a:t>
            </a:r>
            <a:r>
              <a:rPr kumimoji="1" lang="en-US" altLang="zh-CN" sz="2800">
                <a:latin typeface="华文新魏" panose="02010800040101010101" pitchFamily="2" charset="-122"/>
                <a:ea typeface="华文新魏" panose="02010800040101010101" pitchFamily="2" charset="-122"/>
              </a:rPr>
              <a:t>)</a:t>
            </a:r>
            <a:r>
              <a:rPr kumimoji="1" lang="zh-CN" altLang="en-US" sz="2800">
                <a:latin typeface="华文新魏" panose="02010800040101010101" pitchFamily="2" charset="-122"/>
                <a:ea typeface="华文新魏" panose="02010800040101010101" pitchFamily="2" charset="-122"/>
              </a:rPr>
              <a:t>的函数</a:t>
            </a:r>
          </a:p>
          <a:p>
            <a:pPr lvl="1">
              <a:lnSpc>
                <a:spcPct val="100000"/>
              </a:lnSpc>
              <a:spcBef>
                <a:spcPts val="600"/>
              </a:spcBef>
              <a:buClr>
                <a:srgbClr val="F79646"/>
              </a:buClr>
            </a:pPr>
            <a:r>
              <a:rPr kumimoji="1" lang="zh-CN" altLang="en-US" sz="2800">
                <a:latin typeface="Times New Roman" panose="02020603050405020304" pitchFamily="18" charset="0"/>
                <a:ea typeface="华文新魏" panose="02010800040101010101" pitchFamily="2" charset="-122"/>
              </a:rPr>
              <a:t>减少芯片动态功耗的方法</a:t>
            </a:r>
          </a:p>
          <a:p>
            <a:pPr marL="1447800" lvl="4" indent="-457200">
              <a:lnSpc>
                <a:spcPct val="100000"/>
              </a:lnSpc>
              <a:spcBef>
                <a:spcPts val="600"/>
              </a:spcBef>
              <a:buClr>
                <a:srgbClr val="00B050"/>
              </a:buClr>
              <a:buSzPct val="60000"/>
              <a:buFont typeface="Wingdings" panose="05000000000000000000" pitchFamily="2" charset="2"/>
              <a:buChar char="l"/>
            </a:pPr>
            <a:r>
              <a:rPr kumimoji="1" lang="zh-CN" altLang="en-US" sz="2800">
                <a:latin typeface="华文新魏" panose="02010800040101010101" pitchFamily="2" charset="-122"/>
                <a:ea typeface="华文新魏" panose="02010800040101010101" pitchFamily="2" charset="-122"/>
              </a:rPr>
              <a:t>降低时钟频率</a:t>
            </a:r>
          </a:p>
          <a:p>
            <a:pPr marL="1447800" lvl="4" indent="-457200">
              <a:lnSpc>
                <a:spcPct val="100000"/>
              </a:lnSpc>
              <a:spcBef>
                <a:spcPts val="600"/>
              </a:spcBef>
              <a:buClr>
                <a:srgbClr val="00B050"/>
              </a:buClr>
              <a:buSzPct val="60000"/>
              <a:buFont typeface="Wingdings" panose="05000000000000000000" pitchFamily="2" charset="2"/>
              <a:buChar char="l"/>
            </a:pPr>
            <a:r>
              <a:rPr kumimoji="1" lang="zh-CN" altLang="en-US" sz="2800">
                <a:latin typeface="华文新魏" panose="02010800040101010101" pitchFamily="2" charset="-122"/>
                <a:ea typeface="华文新魏" panose="02010800040101010101" pitchFamily="2" charset="-122"/>
              </a:rPr>
              <a:t>降低工作电压 </a:t>
            </a:r>
            <a:r>
              <a:rPr kumimoji="1" lang="en-US" altLang="zh-CN" sz="2800">
                <a:latin typeface="华文新魏" panose="02010800040101010101" pitchFamily="2" charset="-122"/>
                <a:ea typeface="华文新魏" panose="02010800040101010101" pitchFamily="2" charset="-122"/>
              </a:rPr>
              <a:t>(</a:t>
            </a:r>
            <a:r>
              <a:rPr kumimoji="1" lang="zh-CN" altLang="en-US" sz="2800">
                <a:latin typeface="华文新魏" panose="02010800040101010101" pitchFamily="2" charset="-122"/>
                <a:ea typeface="华文新魏" panose="02010800040101010101" pitchFamily="2" charset="-122"/>
              </a:rPr>
              <a:t>例如，从</a:t>
            </a:r>
            <a:r>
              <a:rPr kumimoji="1" lang="en-US" altLang="zh-CN" sz="2800">
                <a:latin typeface="华文新魏" panose="02010800040101010101" pitchFamily="2" charset="-122"/>
                <a:ea typeface="华文新魏" panose="02010800040101010101" pitchFamily="2" charset="-122"/>
              </a:rPr>
              <a:t>5V</a:t>
            </a:r>
            <a:r>
              <a:rPr kumimoji="1" lang="zh-CN" altLang="en-US" sz="2800">
                <a:latin typeface="华文新魏" panose="02010800040101010101" pitchFamily="2" charset="-122"/>
                <a:ea typeface="华文新魏" panose="02010800040101010101" pitchFamily="2" charset="-122"/>
              </a:rPr>
              <a:t>降低到</a:t>
            </a:r>
            <a:r>
              <a:rPr kumimoji="1" lang="en-US" altLang="zh-CN" sz="2800">
                <a:latin typeface="华文新魏" panose="02010800040101010101" pitchFamily="2" charset="-122"/>
                <a:ea typeface="华文新魏" panose="02010800040101010101" pitchFamily="2" charset="-122"/>
              </a:rPr>
              <a:t>1.5V</a:t>
            </a:r>
            <a:r>
              <a:rPr kumimoji="1" lang="zh-CN" altLang="en-US" sz="2800">
                <a:latin typeface="华文新魏" panose="02010800040101010101" pitchFamily="2" charset="-122"/>
                <a:ea typeface="华文新魏" panose="02010800040101010101" pitchFamily="2" charset="-122"/>
              </a:rPr>
              <a:t>，但低电压使晶体管的漏电流问题更加突出，大约</a:t>
            </a:r>
            <a:r>
              <a:rPr kumimoji="1" lang="en-US" altLang="zh-CN" sz="2800">
                <a:latin typeface="华文新魏" panose="02010800040101010101" pitchFamily="2" charset="-122"/>
                <a:ea typeface="华文新魏" panose="02010800040101010101" pitchFamily="2" charset="-122"/>
              </a:rPr>
              <a:t>30% </a:t>
            </a:r>
            <a:r>
              <a:rPr kumimoji="1" lang="zh-CN" altLang="en-US" sz="2800">
                <a:latin typeface="华文新魏" panose="02010800040101010101" pitchFamily="2" charset="-122"/>
                <a:ea typeface="华文新魏" panose="02010800040101010101" pitchFamily="2" charset="-122"/>
              </a:rPr>
              <a:t>～ </a:t>
            </a:r>
            <a:r>
              <a:rPr kumimoji="1" lang="en-US" altLang="zh-CN" sz="2800">
                <a:latin typeface="华文新魏" panose="02010800040101010101" pitchFamily="2" charset="-122"/>
                <a:ea typeface="华文新魏" panose="02010800040101010101" pitchFamily="2" charset="-122"/>
              </a:rPr>
              <a:t>40%</a:t>
            </a:r>
            <a:r>
              <a:rPr kumimoji="1" lang="zh-CN" altLang="en-US" sz="2800">
                <a:latin typeface="华文新魏" panose="02010800040101010101" pitchFamily="2" charset="-122"/>
                <a:ea typeface="华文新魏" panose="02010800040101010101" pitchFamily="2" charset="-122"/>
              </a:rPr>
              <a:t>的芯片功耗是由于漏电流引起的</a:t>
            </a:r>
          </a:p>
          <a:p>
            <a:pPr>
              <a:lnSpc>
                <a:spcPct val="100000"/>
              </a:lnSpc>
              <a:spcBef>
                <a:spcPts val="600"/>
              </a:spcBef>
              <a:buSzTx/>
            </a:pPr>
            <a:endParaRPr kumimoji="1" lang="en-US" altLang="zh-CN">
              <a:latin typeface="Times New Roman" panose="02020603050405020304" pitchFamily="18" charset="0"/>
              <a:ea typeface="华文新魏" panose="0201080004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203">
                                            <p:txEl>
                                              <p:pRg st="3" end="3"/>
                                            </p:txEl>
                                          </p:spTgt>
                                        </p:tgtEl>
                                        <p:attrNameLst>
                                          <p:attrName>style.visibility</p:attrName>
                                        </p:attrNameLst>
                                      </p:cBhvr>
                                      <p:to>
                                        <p:strVal val="visible"/>
                                      </p:to>
                                    </p:set>
                                    <p:animEffect transition="in" filter="blinds(horizontal)">
                                      <p:cBhvr>
                                        <p:cTn id="7" dur="500"/>
                                        <p:tgtEl>
                                          <p:spTgt spid="8192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203">
                                            <p:txEl>
                                              <p:pRg st="4" end="4"/>
                                            </p:txEl>
                                          </p:spTgt>
                                        </p:tgtEl>
                                        <p:attrNameLst>
                                          <p:attrName>style.visibility</p:attrName>
                                        </p:attrNameLst>
                                      </p:cBhvr>
                                      <p:to>
                                        <p:strVal val="visible"/>
                                      </p:to>
                                    </p:set>
                                    <p:animEffect transition="in" filter="blinds(horizontal)">
                                      <p:cBhvr>
                                        <p:cTn id="12" dur="500"/>
                                        <p:tgtEl>
                                          <p:spTgt spid="8192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19203">
                                            <p:txEl>
                                              <p:pRg st="5" end="5"/>
                                            </p:txEl>
                                          </p:spTgt>
                                        </p:tgtEl>
                                        <p:attrNameLst>
                                          <p:attrName>style.visibility</p:attrName>
                                        </p:attrNameLst>
                                      </p:cBhvr>
                                      <p:to>
                                        <p:strVal val="visible"/>
                                      </p:to>
                                    </p:set>
                                    <p:animEffect transition="in" filter="blinds(horizontal)">
                                      <p:cBhvr>
                                        <p:cTn id="17" dur="500"/>
                                        <p:tgtEl>
                                          <p:spTgt spid="819203">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19203">
                                            <p:txEl>
                                              <p:pRg st="6" end="6"/>
                                            </p:txEl>
                                          </p:spTgt>
                                        </p:tgtEl>
                                        <p:attrNameLst>
                                          <p:attrName>style.visibility</p:attrName>
                                        </p:attrNameLst>
                                      </p:cBhvr>
                                      <p:to>
                                        <p:strVal val="visible"/>
                                      </p:to>
                                    </p:set>
                                    <p:animEffect transition="in" filter="blinds(horizontal)">
                                      <p:cBhvr>
                                        <p:cTn id="20" dur="500"/>
                                        <p:tgtEl>
                                          <p:spTgt spid="819203">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19203">
                                            <p:txEl>
                                              <p:pRg st="7" end="7"/>
                                            </p:txEl>
                                          </p:spTgt>
                                        </p:tgtEl>
                                        <p:attrNameLst>
                                          <p:attrName>style.visibility</p:attrName>
                                        </p:attrNameLst>
                                      </p:cBhvr>
                                      <p:to>
                                        <p:strVal val="visible"/>
                                      </p:to>
                                    </p:set>
                                    <p:animEffect transition="in" filter="blinds(horizontal)">
                                      <p:cBhvr>
                                        <p:cTn id="23" dur="500"/>
                                        <p:tgtEl>
                                          <p:spTgt spid="819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Box 41"/>
          <p:cNvSpPr txBox="1">
            <a:spLocks noChangeArrowheads="1"/>
          </p:cNvSpPr>
          <p:nvPr/>
        </p:nvSpPr>
        <p:spPr bwMode="auto">
          <a:xfrm>
            <a:off x="142875" y="2451100"/>
            <a:ext cx="5141913" cy="3622675"/>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800" b="1">
                <a:solidFill>
                  <a:srgbClr val="000000"/>
                </a:solidFill>
                <a:latin typeface="华文新魏" panose="02010800040101010101" pitchFamily="2" charset="-122"/>
                <a:ea typeface="隶书" panose="02010509060101010101" pitchFamily="49" charset="-122"/>
              </a:rPr>
              <a:t>相关参数：</a:t>
            </a:r>
            <a:endParaRPr lang="en-US" altLang="zh-CN" sz="2800" b="1">
              <a:solidFill>
                <a:srgbClr val="000000"/>
              </a:solidFill>
              <a:latin typeface="华文新魏" panose="02010800040101010101" pitchFamily="2" charset="-122"/>
              <a:ea typeface="隶书" panose="02010509060101010101" pitchFamily="49" charset="-122"/>
            </a:endParaRPr>
          </a:p>
          <a:p>
            <a:pPr lvl="1">
              <a:spcBef>
                <a:spcPts val="200"/>
              </a:spcBef>
              <a:spcAft>
                <a:spcPts val="2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时间：</a:t>
            </a:r>
            <a:r>
              <a:rPr lang="en-US" altLang="zh-CN" sz="2800" i="1">
                <a:solidFill>
                  <a:srgbClr val="000000"/>
                </a:solidFill>
                <a:latin typeface="华文新魏" panose="02010800040101010101" pitchFamily="2" charset="-122"/>
                <a:ea typeface="隶书" panose="02010509060101010101" pitchFamily="49" charset="-122"/>
              </a:rPr>
              <a:t>2000</a:t>
            </a:r>
            <a:r>
              <a:rPr lang="zh-CN" altLang="en-US" sz="2800" i="1">
                <a:solidFill>
                  <a:srgbClr val="000000"/>
                </a:solidFill>
                <a:latin typeface="华文新魏" panose="02010800040101010101" pitchFamily="2" charset="-122"/>
                <a:ea typeface="隶书" panose="02010509060101010101" pitchFamily="49" charset="-122"/>
              </a:rPr>
              <a:t>年</a:t>
            </a:r>
          </a:p>
          <a:p>
            <a:pPr lvl="1">
              <a:spcBef>
                <a:spcPts val="200"/>
              </a:spcBef>
              <a:spcAft>
                <a:spcPts val="2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研发：国防科学技术大学</a:t>
            </a:r>
            <a:endParaRPr lang="en-US" altLang="zh-CN" sz="2800" i="1">
              <a:solidFill>
                <a:srgbClr val="000000"/>
              </a:solidFill>
              <a:latin typeface="华文新魏" panose="02010800040101010101" pitchFamily="2" charset="-122"/>
              <a:ea typeface="隶书" panose="02010509060101010101" pitchFamily="49" charset="-122"/>
            </a:endParaRPr>
          </a:p>
          <a:p>
            <a:pPr lvl="1">
              <a:spcBef>
                <a:spcPts val="200"/>
              </a:spcBef>
              <a:spcAft>
                <a:spcPts val="200"/>
              </a:spcAft>
            </a:pPr>
            <a:r>
              <a:rPr lang="zh-CN" altLang="en-US" sz="2800" i="1">
                <a:solidFill>
                  <a:srgbClr val="000000"/>
                </a:solidFill>
                <a:latin typeface="华文新魏" panose="02010800040101010101" pitchFamily="2" charset="-122"/>
                <a:ea typeface="隶书" panose="02010509060101010101" pitchFamily="49" charset="-122"/>
              </a:rPr>
              <a:t>峰值性能：</a:t>
            </a:r>
            <a:r>
              <a:rPr lang="en-US" altLang="zh-CN" sz="2800" i="1">
                <a:solidFill>
                  <a:srgbClr val="000000"/>
                </a:solidFill>
                <a:latin typeface="华文新魏" panose="02010800040101010101" pitchFamily="2" charset="-122"/>
                <a:ea typeface="隶书" panose="02010509060101010101" pitchFamily="49" charset="-122"/>
              </a:rPr>
              <a:t>1.0674 </a:t>
            </a:r>
            <a:r>
              <a:rPr lang="en-US" altLang="zh-CN" sz="2800" i="1">
                <a:solidFill>
                  <a:srgbClr val="FF0000"/>
                </a:solidFill>
                <a:latin typeface="华文新魏" panose="02010800040101010101" pitchFamily="2" charset="-122"/>
                <a:ea typeface="隶书" panose="02010509060101010101" pitchFamily="49" charset="-122"/>
              </a:rPr>
              <a:t>T</a:t>
            </a:r>
            <a:r>
              <a:rPr lang="en-US" altLang="zh-CN" sz="2800" i="1">
                <a:solidFill>
                  <a:srgbClr val="000000"/>
                </a:solidFill>
                <a:latin typeface="华文新魏" panose="02010800040101010101" pitchFamily="2" charset="-122"/>
                <a:ea typeface="隶书" panose="02010509060101010101" pitchFamily="49" charset="-122"/>
              </a:rPr>
              <a:t>Flops</a:t>
            </a:r>
          </a:p>
          <a:p>
            <a:pPr lvl="1">
              <a:spcBef>
                <a:spcPts val="200"/>
              </a:spcBef>
              <a:spcAft>
                <a:spcPts val="200"/>
              </a:spcAft>
              <a:buFont typeface="Wingdings" panose="05000000000000000000" pitchFamily="2" charset="2"/>
              <a:buNone/>
            </a:pPr>
            <a:r>
              <a:rPr lang="en-US" altLang="zh-CN" sz="2800" i="1">
                <a:solidFill>
                  <a:srgbClr val="000000"/>
                </a:solidFill>
                <a:latin typeface="华文新魏" panose="02010800040101010101" pitchFamily="2" charset="-122"/>
                <a:ea typeface="隶书" panose="02010509060101010101" pitchFamily="49" charset="-122"/>
              </a:rPr>
              <a:t>CPU</a:t>
            </a:r>
            <a:r>
              <a:rPr lang="zh-CN" altLang="en-US" sz="2800" i="1">
                <a:solidFill>
                  <a:srgbClr val="000000"/>
                </a:solidFill>
                <a:latin typeface="华文新魏" panose="02010800040101010101" pitchFamily="2" charset="-122"/>
                <a:ea typeface="隶书" panose="02010509060101010101" pitchFamily="49" charset="-122"/>
              </a:rPr>
              <a:t>数：</a:t>
            </a:r>
            <a:r>
              <a:rPr lang="en-US" altLang="zh-CN" sz="2800" i="1">
                <a:solidFill>
                  <a:srgbClr val="000000"/>
                </a:solidFill>
                <a:latin typeface="华文新魏" panose="02010800040101010101" pitchFamily="2" charset="-122"/>
                <a:ea typeface="隶书" panose="02010509060101010101" pitchFamily="49" charset="-122"/>
              </a:rPr>
              <a:t>1024</a:t>
            </a:r>
            <a:r>
              <a:rPr lang="zh-CN" altLang="en-US" sz="2800" i="1">
                <a:solidFill>
                  <a:srgbClr val="000000"/>
                </a:solidFill>
                <a:latin typeface="华文新魏" panose="02010800040101010101" pitchFamily="2" charset="-122"/>
                <a:ea typeface="隶书" panose="02010509060101010101" pitchFamily="49" charset="-122"/>
              </a:rPr>
              <a:t>个</a:t>
            </a:r>
            <a:endParaRPr lang="en-US" altLang="zh-CN" sz="2800" i="1">
              <a:solidFill>
                <a:srgbClr val="000000"/>
              </a:solidFill>
              <a:latin typeface="华文新魏" panose="02010800040101010101" pitchFamily="2" charset="-122"/>
              <a:ea typeface="隶书" panose="02010509060101010101" pitchFamily="49" charset="-122"/>
            </a:endParaRPr>
          </a:p>
          <a:p>
            <a:pPr lvl="1"/>
            <a:r>
              <a:rPr lang="zh-CN" altLang="en-US" sz="2800">
                <a:solidFill>
                  <a:srgbClr val="FF0000"/>
                </a:solidFill>
                <a:latin typeface="华文新魏" panose="02010800040101010101" pitchFamily="2" charset="-122"/>
                <a:ea typeface="隶书" panose="02010509060101010101" pitchFamily="49" charset="-122"/>
              </a:rPr>
              <a:t>我国第一台万亿次超级并行计算机</a:t>
            </a:r>
            <a:endParaRPr lang="en-US" altLang="zh-CN" sz="2800">
              <a:solidFill>
                <a:srgbClr val="FF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endParaRPr lang="zh-CN" altLang="en-US" sz="2800" b="1">
              <a:solidFill>
                <a:srgbClr val="000000"/>
              </a:solidFill>
              <a:latin typeface="华文新魏" panose="02010800040101010101" pitchFamily="2" charset="-122"/>
              <a:ea typeface="隶书" panose="02010509060101010101" pitchFamily="49" charset="-122"/>
            </a:endParaRPr>
          </a:p>
        </p:txBody>
      </p:sp>
      <p:grpSp>
        <p:nvGrpSpPr>
          <p:cNvPr id="87043" name="Group 5"/>
          <p:cNvGrpSpPr>
            <a:grpSpLocks/>
          </p:cNvGrpSpPr>
          <p:nvPr/>
        </p:nvGrpSpPr>
        <p:grpSpPr bwMode="auto">
          <a:xfrm>
            <a:off x="142875" y="1122363"/>
            <a:ext cx="8332788" cy="1082675"/>
            <a:chOff x="0" y="0"/>
            <a:chExt cx="8332507" cy="1081504"/>
          </a:xfrm>
        </p:grpSpPr>
        <p:sp>
          <p:nvSpPr>
            <p:cNvPr id="87049"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87050"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87051"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87052"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87053"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87054"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87055"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87056"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87057"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87058"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87059"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87060"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1"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2"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3"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4"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5"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6"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7"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8"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69"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0"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1"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2"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3"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4"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5"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7076"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69666" name="右箭头 255">
              <a:extLst>
                <a:ext uri="{FF2B5EF4-FFF2-40B4-BE49-F238E27FC236}">
                  <a16:creationId xmlns:a16="http://schemas.microsoft.com/office/drawing/2014/main" id="{4D382D21-1D1A-4220-80AA-94183B152706}"/>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87078"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grpSp>
        <p:nvGrpSpPr>
          <p:cNvPr id="3" name="Group 36"/>
          <p:cNvGrpSpPr>
            <a:grpSpLocks/>
          </p:cNvGrpSpPr>
          <p:nvPr/>
        </p:nvGrpSpPr>
        <p:grpSpPr bwMode="auto">
          <a:xfrm>
            <a:off x="5643563" y="2428875"/>
            <a:ext cx="2786062" cy="3714750"/>
            <a:chOff x="0" y="0"/>
            <a:chExt cx="2786082" cy="3714776"/>
          </a:xfrm>
        </p:grpSpPr>
        <p:sp>
          <p:nvSpPr>
            <p:cNvPr id="69669" name="矩形标注 42">
              <a:extLst>
                <a:ext uri="{FF2B5EF4-FFF2-40B4-BE49-F238E27FC236}">
                  <a16:creationId xmlns:a16="http://schemas.microsoft.com/office/drawing/2014/main" id="{A536C13E-8562-4B68-963B-12BD95B6C3E8}"/>
                </a:ext>
              </a:extLst>
            </p:cNvPr>
            <p:cNvSpPr>
              <a:spLocks noChangeArrowheads="1"/>
            </p:cNvSpPr>
            <p:nvPr/>
          </p:nvSpPr>
          <p:spPr bwMode="auto">
            <a:xfrm>
              <a:off x="0" y="0"/>
              <a:ext cx="2786082" cy="3714776"/>
            </a:xfrm>
            <a:prstGeom prst="wedgeRectCallout">
              <a:avLst>
                <a:gd name="adj1" fmla="val -39588"/>
                <a:gd name="adj2" fmla="val -69208"/>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noProof="1">
                <a:solidFill>
                  <a:srgbClr val="FFFFFF"/>
                </a:solidFill>
                <a:latin typeface="Calibri" pitchFamily="34" charset="0"/>
                <a:ea typeface="MS PGothic" pitchFamily="34" charset="-128"/>
              </a:endParaRPr>
            </a:p>
          </p:txBody>
        </p:sp>
        <p:sp>
          <p:nvSpPr>
            <p:cNvPr id="69670" name="Rektangel 631">
              <a:extLst>
                <a:ext uri="{FF2B5EF4-FFF2-40B4-BE49-F238E27FC236}">
                  <a16:creationId xmlns:a16="http://schemas.microsoft.com/office/drawing/2014/main" id="{332087DC-638F-4AD9-BFE5-A23E7D628AC1}"/>
                </a:ext>
              </a:extLst>
            </p:cNvPr>
            <p:cNvSpPr>
              <a:spLocks noChangeArrowheads="1"/>
            </p:cNvSpPr>
            <p:nvPr/>
          </p:nvSpPr>
          <p:spPr bwMode="auto">
            <a:xfrm>
              <a:off x="28575" y="22225"/>
              <a:ext cx="2735282" cy="406403"/>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800" b="1">
                  <a:latin typeface="华文新魏" panose="02010800040101010101" pitchFamily="2" charset="-122"/>
                  <a:ea typeface="隶书" panose="02010509060101010101" pitchFamily="49" charset="-122"/>
                  <a:sym typeface="Times New Roman" panose="02020603050405020304" pitchFamily="18" charset="0"/>
                </a:rPr>
                <a:t>YH-IV </a:t>
              </a:r>
              <a:r>
                <a:rPr lang="zh-CN" altLang="en-US" sz="2800" b="1">
                  <a:latin typeface="华文新魏" panose="02010800040101010101" pitchFamily="2" charset="-122"/>
                  <a:ea typeface="隶书" panose="02010509060101010101" pitchFamily="49" charset="-122"/>
                  <a:sym typeface="Times New Roman" panose="02020603050405020304" pitchFamily="18" charset="0"/>
                </a:rPr>
                <a:t>计算机</a:t>
              </a:r>
            </a:p>
          </p:txBody>
        </p:sp>
        <p:pic>
          <p:nvPicPr>
            <p:cNvPr id="87048" name="Picture 2" descr="C:\Documents and Settings\zoushun\桌面\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6" y="417964"/>
              <a:ext cx="2895600"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45" name="标题 1"/>
          <p:cNvSpPr txBox="1">
            <a:spLocks/>
          </p:cNvSpPr>
          <p:nvPr/>
        </p:nvSpPr>
        <p:spPr bwMode="auto">
          <a:xfrm>
            <a:off x="0" y="90363"/>
            <a:ext cx="6599237" cy="548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(2) Gustafson</a:t>
            </a:r>
            <a:r>
              <a:rPr lang="zh-CN" altLang="en-US" dirty="0"/>
              <a:t>公式与大规模并行</a:t>
            </a:r>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635"/>
                                        </p:tgtEl>
                                        <p:attrNameLst>
                                          <p:attrName>style.visibility</p:attrName>
                                        </p:attrNameLst>
                                      </p:cBhvr>
                                      <p:to>
                                        <p:strVal val="visible"/>
                                      </p:to>
                                    </p:set>
                                    <p:animEffect transition="in" filter="checkerboard(across)">
                                      <p:cBhvr>
                                        <p:cTn id="11" dur="5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idx="4294967295"/>
          </p:nvPr>
        </p:nvSpPr>
        <p:spPr bwMode="auto">
          <a:xfrm>
            <a:off x="108892" y="69647"/>
            <a:ext cx="6343650" cy="5868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zh-CN" sz="3200" b="1" dirty="0">
                <a:solidFill>
                  <a:srgbClr val="A50021"/>
                </a:solidFill>
                <a:latin typeface="微软雅黑" panose="020B0503020204020204" pitchFamily="34" charset="-122"/>
                <a:ea typeface="微软雅黑" panose="020B0503020204020204" pitchFamily="34" charset="-122"/>
              </a:rPr>
              <a:t>反思</a:t>
            </a:r>
          </a:p>
        </p:txBody>
      </p:sp>
      <p:grpSp>
        <p:nvGrpSpPr>
          <p:cNvPr id="89091" name="Group 3"/>
          <p:cNvGrpSpPr>
            <a:grpSpLocks/>
          </p:cNvGrpSpPr>
          <p:nvPr/>
        </p:nvGrpSpPr>
        <p:grpSpPr bwMode="auto">
          <a:xfrm>
            <a:off x="142875" y="1122363"/>
            <a:ext cx="8332788" cy="1082675"/>
            <a:chOff x="0" y="0"/>
            <a:chExt cx="8332507" cy="1081504"/>
          </a:xfrm>
        </p:grpSpPr>
        <p:sp>
          <p:nvSpPr>
            <p:cNvPr id="89098"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89099"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89100"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89101"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89102"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89103"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89104"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89105"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89106"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89107"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89108"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89109"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0"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1"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2"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3"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4"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5"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6"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7"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8"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19"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0"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1"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2"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3"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4"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89125"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73760" name="右箭头 255">
              <a:extLst>
                <a:ext uri="{FF2B5EF4-FFF2-40B4-BE49-F238E27FC236}">
                  <a16:creationId xmlns:a16="http://schemas.microsoft.com/office/drawing/2014/main" id="{13140526-D2F2-4BD9-87F1-47F56F18C544}"/>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89127"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sp>
        <p:nvSpPr>
          <p:cNvPr id="73762" name="TextBox 41"/>
          <p:cNvSpPr txBox="1">
            <a:spLocks noChangeArrowheads="1"/>
          </p:cNvSpPr>
          <p:nvPr/>
        </p:nvSpPr>
        <p:spPr bwMode="auto">
          <a:xfrm>
            <a:off x="142875" y="2466975"/>
            <a:ext cx="5214938" cy="3633788"/>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800" b="1">
                <a:solidFill>
                  <a:srgbClr val="000000"/>
                </a:solidFill>
                <a:latin typeface="华文新魏" panose="02010800040101010101" pitchFamily="2" charset="-122"/>
                <a:ea typeface="隶书" panose="02010509060101010101" pitchFamily="49" charset="-122"/>
              </a:rPr>
              <a:t>相关参数：</a:t>
            </a:r>
            <a:endParaRPr lang="en-US" altLang="zh-CN" sz="2800" b="1">
              <a:solidFill>
                <a:srgbClr val="00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时间：</a:t>
            </a:r>
            <a:r>
              <a:rPr lang="en-US" altLang="zh-CN" sz="2800" i="1">
                <a:solidFill>
                  <a:srgbClr val="000000"/>
                </a:solidFill>
                <a:latin typeface="华文新魏" panose="02010800040101010101" pitchFamily="2" charset="-122"/>
                <a:ea typeface="隶书" panose="02010509060101010101" pitchFamily="49" charset="-122"/>
              </a:rPr>
              <a:t>2002</a:t>
            </a:r>
            <a:r>
              <a:rPr lang="zh-CN" altLang="en-US" sz="2800" i="1">
                <a:solidFill>
                  <a:srgbClr val="000000"/>
                </a:solidFill>
                <a:latin typeface="华文新魏" panose="02010800040101010101" pitchFamily="2" charset="-122"/>
                <a:ea typeface="隶书" panose="02010509060101010101" pitchFamily="49" charset="-122"/>
              </a:rPr>
              <a:t>年</a:t>
            </a: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研发：</a:t>
            </a:r>
            <a:r>
              <a:rPr lang="en-US" altLang="zh-CN" sz="2800" i="1">
                <a:solidFill>
                  <a:srgbClr val="000000"/>
                </a:solidFill>
                <a:latin typeface="华文新魏" panose="02010800040101010101" pitchFamily="2" charset="-122"/>
                <a:ea typeface="隶书" panose="02010509060101010101" pitchFamily="49" charset="-122"/>
              </a:rPr>
              <a:t>NEC</a:t>
            </a: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峰值性能：</a:t>
            </a:r>
            <a:r>
              <a:rPr lang="en-US" altLang="zh-CN" sz="2800" i="1">
                <a:solidFill>
                  <a:srgbClr val="000000"/>
                </a:solidFill>
                <a:latin typeface="华文新魏" panose="02010800040101010101" pitchFamily="2" charset="-122"/>
                <a:ea typeface="隶书" panose="02010509060101010101" pitchFamily="49" charset="-122"/>
              </a:rPr>
              <a:t>40.96TFlops</a:t>
            </a:r>
          </a:p>
          <a:p>
            <a:pPr lvl="1">
              <a:buFont typeface="Wingdings" panose="05000000000000000000" pitchFamily="2" charset="2"/>
              <a:buNone/>
            </a:pPr>
            <a:r>
              <a:rPr lang="en-US" altLang="zh-CN" sz="2800" i="1">
                <a:solidFill>
                  <a:srgbClr val="000000"/>
                </a:solidFill>
                <a:latin typeface="华文新魏" panose="02010800040101010101" pitchFamily="2" charset="-122"/>
                <a:ea typeface="隶书" panose="02010509060101010101" pitchFamily="49" charset="-122"/>
              </a:rPr>
              <a:t>Linpack</a:t>
            </a:r>
            <a:r>
              <a:rPr lang="zh-CN" altLang="en-US" sz="2800" i="1">
                <a:solidFill>
                  <a:srgbClr val="000000"/>
                </a:solidFill>
                <a:latin typeface="华文新魏" panose="02010800040101010101" pitchFamily="2" charset="-122"/>
                <a:ea typeface="隶书" panose="02010509060101010101" pitchFamily="49" charset="-122"/>
              </a:rPr>
              <a:t>性能：</a:t>
            </a:r>
            <a:r>
              <a:rPr lang="en-US" altLang="zh-CN" sz="2800" i="1">
                <a:solidFill>
                  <a:srgbClr val="000000"/>
                </a:solidFill>
                <a:latin typeface="华文新魏" panose="02010800040101010101" pitchFamily="2" charset="-122"/>
                <a:ea typeface="隶书" panose="02010509060101010101" pitchFamily="49" charset="-122"/>
              </a:rPr>
              <a:t>35.86TFlops</a:t>
            </a:r>
          </a:p>
          <a:p>
            <a:pPr lvl="1">
              <a:buFont typeface="Wingdings" panose="05000000000000000000" pitchFamily="2" charset="2"/>
              <a:buNone/>
            </a:pPr>
            <a:r>
              <a:rPr lang="en-US" altLang="zh-CN" sz="2800" i="1">
                <a:solidFill>
                  <a:srgbClr val="000000"/>
                </a:solidFill>
                <a:latin typeface="华文新魏" panose="02010800040101010101" pitchFamily="2" charset="-122"/>
                <a:ea typeface="隶书" panose="02010509060101010101" pitchFamily="49" charset="-122"/>
              </a:rPr>
              <a:t>CPU</a:t>
            </a:r>
            <a:r>
              <a:rPr lang="zh-CN" altLang="en-US" sz="2800" i="1">
                <a:solidFill>
                  <a:srgbClr val="000000"/>
                </a:solidFill>
                <a:latin typeface="华文新魏" panose="02010800040101010101" pitchFamily="2" charset="-122"/>
                <a:ea typeface="隶书" panose="02010509060101010101" pitchFamily="49" charset="-122"/>
              </a:rPr>
              <a:t>数：</a:t>
            </a:r>
            <a:r>
              <a:rPr lang="en-US" altLang="zh-CN" sz="2800" i="1">
                <a:solidFill>
                  <a:srgbClr val="000000"/>
                </a:solidFill>
                <a:latin typeface="华文新魏" panose="02010800040101010101" pitchFamily="2" charset="-122"/>
                <a:ea typeface="隶书" panose="02010509060101010101" pitchFamily="49" charset="-122"/>
              </a:rPr>
              <a:t>5120</a:t>
            </a:r>
            <a:r>
              <a:rPr lang="zh-CN" altLang="en-US" sz="2800" i="1">
                <a:solidFill>
                  <a:srgbClr val="000000"/>
                </a:solidFill>
                <a:latin typeface="华文新魏" panose="02010800040101010101" pitchFamily="2" charset="-122"/>
                <a:ea typeface="隶书" panose="02010509060101010101" pitchFamily="49" charset="-122"/>
              </a:rPr>
              <a:t>个</a:t>
            </a:r>
            <a:endParaRPr lang="en-US" altLang="zh-CN" sz="2800" i="1">
              <a:solidFill>
                <a:srgbClr val="00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结构：</a:t>
            </a:r>
            <a:r>
              <a:rPr lang="en-US" altLang="zh-CN" sz="2800" i="1">
                <a:solidFill>
                  <a:srgbClr val="000000"/>
                </a:solidFill>
                <a:latin typeface="华文新魏" panose="02010800040101010101" pitchFamily="2" charset="-122"/>
                <a:ea typeface="隶书" panose="02010509060101010101" pitchFamily="49" charset="-122"/>
              </a:rPr>
              <a:t>MPP+</a:t>
            </a:r>
            <a:r>
              <a:rPr lang="zh-CN" altLang="en-US" sz="2800" i="1">
                <a:solidFill>
                  <a:srgbClr val="000000"/>
                </a:solidFill>
                <a:latin typeface="华文新魏" panose="02010800040101010101" pitchFamily="2" charset="-122"/>
                <a:ea typeface="隶书" panose="02010509060101010101" pitchFamily="49" charset="-122"/>
              </a:rPr>
              <a:t>向量处理器</a:t>
            </a:r>
            <a:endParaRPr lang="en-US" altLang="zh-CN" sz="2800" i="1">
              <a:solidFill>
                <a:srgbClr val="00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r>
              <a:rPr lang="zh-CN" altLang="en-US" sz="2800" b="1" i="1">
                <a:solidFill>
                  <a:srgbClr val="FF0000"/>
                </a:solidFill>
                <a:latin typeface="华文新魏" panose="02010800040101010101" pitchFamily="2" charset="-122"/>
                <a:ea typeface="隶书" panose="02010509060101010101" pitchFamily="49" charset="-122"/>
              </a:rPr>
              <a:t>功耗：</a:t>
            </a:r>
            <a:r>
              <a:rPr lang="en-US" altLang="zh-CN" sz="2800" b="1" i="1">
                <a:solidFill>
                  <a:srgbClr val="FF0000"/>
                </a:solidFill>
                <a:latin typeface="华文新魏" panose="02010800040101010101" pitchFamily="2" charset="-122"/>
                <a:ea typeface="隶书" panose="02010509060101010101" pitchFamily="49" charset="-122"/>
              </a:rPr>
              <a:t>12MW</a:t>
            </a:r>
            <a:endParaRPr lang="zh-CN" altLang="en-US" sz="2800" b="1" i="1">
              <a:solidFill>
                <a:srgbClr val="FF0000"/>
              </a:solidFill>
              <a:latin typeface="华文新魏" panose="02010800040101010101" pitchFamily="2" charset="-122"/>
              <a:ea typeface="隶书" panose="02010509060101010101" pitchFamily="49" charset="-122"/>
            </a:endParaRPr>
          </a:p>
        </p:txBody>
      </p:sp>
      <p:grpSp>
        <p:nvGrpSpPr>
          <p:cNvPr id="3" name="Group 35"/>
          <p:cNvGrpSpPr>
            <a:grpSpLocks/>
          </p:cNvGrpSpPr>
          <p:nvPr/>
        </p:nvGrpSpPr>
        <p:grpSpPr bwMode="auto">
          <a:xfrm>
            <a:off x="5716588" y="2997200"/>
            <a:ext cx="2733675" cy="3103563"/>
            <a:chOff x="0" y="0"/>
            <a:chExt cx="3143272" cy="3429024"/>
          </a:xfrm>
        </p:grpSpPr>
        <p:sp>
          <p:nvSpPr>
            <p:cNvPr id="73764" name="矩形标注 42">
              <a:extLst>
                <a:ext uri="{FF2B5EF4-FFF2-40B4-BE49-F238E27FC236}">
                  <a16:creationId xmlns:a16="http://schemas.microsoft.com/office/drawing/2014/main" id="{D00012FE-44A0-4ABB-AF62-4E216C2D659C}"/>
                </a:ext>
              </a:extLst>
            </p:cNvPr>
            <p:cNvSpPr>
              <a:spLocks noChangeArrowheads="1"/>
            </p:cNvSpPr>
            <p:nvPr/>
          </p:nvSpPr>
          <p:spPr bwMode="auto">
            <a:xfrm>
              <a:off x="0" y="0"/>
              <a:ext cx="3143272" cy="3429024"/>
            </a:xfrm>
            <a:prstGeom prst="wedgeRectCallout">
              <a:avLst>
                <a:gd name="adj1" fmla="val -18741"/>
                <a:gd name="adj2" fmla="val -91231"/>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noProof="1">
                <a:solidFill>
                  <a:srgbClr val="FFFFFF"/>
                </a:solidFill>
                <a:latin typeface="Calibri" pitchFamily="34" charset="0"/>
                <a:ea typeface="MS PGothic" pitchFamily="34" charset="-128"/>
              </a:endParaRPr>
            </a:p>
          </p:txBody>
        </p:sp>
        <p:sp>
          <p:nvSpPr>
            <p:cNvPr id="73765" name="Rektangel 631">
              <a:extLst>
                <a:ext uri="{FF2B5EF4-FFF2-40B4-BE49-F238E27FC236}">
                  <a16:creationId xmlns:a16="http://schemas.microsoft.com/office/drawing/2014/main" id="{9C6E8B9F-B7FA-4FD5-883A-C75D18487705}"/>
                </a:ext>
              </a:extLst>
            </p:cNvPr>
            <p:cNvSpPr>
              <a:spLocks noChangeArrowheads="1"/>
            </p:cNvSpPr>
            <p:nvPr/>
          </p:nvSpPr>
          <p:spPr bwMode="auto">
            <a:xfrm>
              <a:off x="32857" y="14032"/>
              <a:ext cx="3072082" cy="405169"/>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a:latin typeface="华文新魏" panose="02010800040101010101" pitchFamily="2" charset="-122"/>
                  <a:ea typeface="隶书" panose="02010509060101010101" pitchFamily="49" charset="-122"/>
                  <a:sym typeface="Times New Roman" panose="02020603050405020304" pitchFamily="18" charset="0"/>
                </a:rPr>
                <a:t>地球模拟器</a:t>
              </a:r>
              <a:endParaRPr lang="en-US" altLang="zh-CN" sz="2000" b="1">
                <a:latin typeface="华文新魏" panose="02010800040101010101" pitchFamily="2" charset="-122"/>
                <a:ea typeface="隶书" panose="02010509060101010101" pitchFamily="49" charset="-122"/>
                <a:sym typeface="Times New Roman" panose="02020603050405020304" pitchFamily="18" charset="0"/>
              </a:endParaRPr>
            </a:p>
          </p:txBody>
        </p:sp>
        <p:pic>
          <p:nvPicPr>
            <p:cNvPr id="89097" name="Picture 4" descr="EarthSimulato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 y="440211"/>
              <a:ext cx="3286742" cy="307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AutoShape 79"/>
          <p:cNvSpPr>
            <a:spLocks noChangeArrowheads="1"/>
          </p:cNvSpPr>
          <p:nvPr/>
        </p:nvSpPr>
        <p:spPr bwMode="auto">
          <a:xfrm>
            <a:off x="4268788" y="4751388"/>
            <a:ext cx="2590800" cy="1981200"/>
          </a:xfrm>
          <a:prstGeom prst="irregularSeal1">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FFFF66"/>
                </a:solidFill>
                <a:ea typeface="楷体_GB2312" panose="02010609030101010101" pitchFamily="49" charset="-122"/>
              </a:rPr>
              <a:t>功耗</a:t>
            </a:r>
            <a:endParaRPr lang="en-US" altLang="zh-CN" sz="2800" b="1">
              <a:solidFill>
                <a:srgbClr val="FFFF66"/>
              </a:solidFill>
              <a:ea typeface="楷体_GB2312" panose="02010609030101010101" pitchFamily="49" charset="-122"/>
            </a:endParaRPr>
          </a:p>
          <a:p>
            <a:pPr algn="ctr"/>
            <a:r>
              <a:rPr lang="en-US" altLang="zh-CN" sz="2800" b="1">
                <a:solidFill>
                  <a:srgbClr val="FFFF66"/>
                </a:solidFill>
                <a:ea typeface="楷体_GB2312" panose="02010609030101010101" pitchFamily="49" charset="-122"/>
              </a:rPr>
              <a:t>12 MW</a:t>
            </a:r>
            <a:endParaRPr lang="en-US" altLang="zh-CN" sz="2800">
              <a:solidFill>
                <a:srgbClr val="FFFF66"/>
              </a:solidFill>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nodeType="afterGroup">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73762"/>
                                        </p:tgtEl>
                                        <p:attrNameLst>
                                          <p:attrName>style.visibility</p:attrName>
                                        </p:attrNameLst>
                                      </p:cBhvr>
                                      <p:to>
                                        <p:strVal val="visible"/>
                                      </p:to>
                                    </p:set>
                                    <p:animEffect transition="in" filter="checkerboard(across)">
                                      <p:cBhvr>
                                        <p:cTn id="11" dur="500"/>
                                        <p:tgtEl>
                                          <p:spTgt spid="73762"/>
                                        </p:tgtEl>
                                      </p:cBhvr>
                                    </p:animEffect>
                                  </p:childTnLst>
                                </p:cTn>
                              </p:par>
                            </p:childTnLst>
                          </p:cTn>
                        </p:par>
                        <p:par>
                          <p:cTn id="12" fill="hold" nodeType="afterGroup">
                            <p:stCondLst>
                              <p:cond delay="1500"/>
                            </p:stCondLst>
                            <p:childTnLst>
                              <p:par>
                                <p:cTn id="13" presetID="13" presetClass="entr" presetSubtype="16"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plus(in)">
                                      <p:cBhvr>
                                        <p:cTn id="1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2" grpId="0" animBg="1" autoUpdateAnimBg="0"/>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p:cNvSpPr>
            <a:spLocks noGrp="1"/>
          </p:cNvSpPr>
          <p:nvPr>
            <p:ph idx="4294967295"/>
          </p:nvPr>
        </p:nvSpPr>
        <p:spPr bwMode="auto">
          <a:xfrm>
            <a:off x="573088" y="1214438"/>
            <a:ext cx="8001000" cy="48783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微软雅黑" panose="020B0503020204020204" pitchFamily="34" charset="-122"/>
                <a:ea typeface="微软雅黑" panose="020B0503020204020204" pitchFamily="34" charset="-122"/>
              </a:rPr>
              <a:t>大规模并行计算机的难点</a:t>
            </a:r>
          </a:p>
          <a:p>
            <a:pPr lvl="1"/>
            <a:r>
              <a:rPr lang="zh-CN" altLang="en-US" dirty="0">
                <a:latin typeface="微软雅黑" panose="020B0503020204020204" pitchFamily="34" charset="-122"/>
                <a:ea typeface="微软雅黑" panose="020B0503020204020204" pitchFamily="34" charset="-122"/>
              </a:rPr>
              <a:t>一方面，依靠高性能商用微处理器的发展，集群并行系统的峰值性能不断增长</a:t>
            </a:r>
          </a:p>
          <a:p>
            <a:pPr lvl="1"/>
            <a:r>
              <a:rPr lang="zh-CN" altLang="en-US" dirty="0">
                <a:latin typeface="微软雅黑" panose="020B0503020204020204" pitchFamily="34" charset="-122"/>
                <a:ea typeface="微软雅黑" panose="020B0503020204020204" pitchFamily="34" charset="-122"/>
              </a:rPr>
              <a:t>另一方面，高端系统在实际应用的</a:t>
            </a:r>
            <a:r>
              <a:rPr lang="zh-CN" altLang="en-US" dirty="0">
                <a:solidFill>
                  <a:srgbClr val="FF0000"/>
                </a:solidFill>
                <a:latin typeface="微软雅黑" panose="020B0503020204020204" pitchFamily="34" charset="-122"/>
                <a:ea typeface="微软雅黑" panose="020B0503020204020204" pitchFamily="34" charset="-122"/>
              </a:rPr>
              <a:t>实用效率低，系统稳定性差，</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功耗不断攀升</a:t>
            </a:r>
            <a:endParaRPr lang="en-US" altLang="zh-CN" dirty="0">
              <a:solidFill>
                <a:srgbClr val="FF0000"/>
              </a:solidFill>
              <a:highlight>
                <a:srgbClr val="FFFF00"/>
              </a:highlight>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
        <p:nvSpPr>
          <p:cNvPr id="4" name="AutoShape 14">
            <a:extLst>
              <a:ext uri="{FF2B5EF4-FFF2-40B4-BE49-F238E27FC236}">
                <a16:creationId xmlns:a16="http://schemas.microsoft.com/office/drawing/2014/main" id="{DF8FF9D3-92D2-44DA-BA5C-29D222F1AECB}"/>
              </a:ext>
            </a:extLst>
          </p:cNvPr>
          <p:cNvSpPr>
            <a:spLocks noChangeArrowheads="1"/>
          </p:cNvSpPr>
          <p:nvPr/>
        </p:nvSpPr>
        <p:spPr bwMode="gray">
          <a:xfrm>
            <a:off x="785813" y="4572000"/>
            <a:ext cx="7548562" cy="1050925"/>
          </a:xfrm>
          <a:prstGeom prst="roundRect">
            <a:avLst>
              <a:gd name="adj" fmla="val 9106"/>
            </a:avLst>
          </a:prstGeom>
          <a:gradFill rotWithShape="1">
            <a:gsLst>
              <a:gs pos="0">
                <a:schemeClr val="bg2"/>
              </a:gs>
              <a:gs pos="50000">
                <a:srgbClr val="FFFFFF"/>
              </a:gs>
              <a:gs pos="100000">
                <a:schemeClr val="bg2"/>
              </a:gs>
            </a:gsLst>
            <a:lin ang="0" scaled="1"/>
          </a:gradFill>
          <a:ln w="25400">
            <a:solidFill>
              <a:schemeClr val="tx1"/>
            </a:solidFill>
            <a:round/>
            <a:headEnd/>
            <a:tailEnd/>
          </a:ln>
          <a:effectLst>
            <a:outerShdw blurRad="63500" dist="107763" dir="2700000" algn="ctr" rotWithShape="0">
              <a:srgbClr val="000000">
                <a:alpha val="50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4000" b="1" dirty="0">
                <a:latin typeface="方正舒体" panose="02010601030101010101" pitchFamily="2" charset="-122"/>
                <a:ea typeface="方正舒体" panose="02010601030101010101" pitchFamily="2" charset="-122"/>
              </a:rPr>
              <a:t>高性能计算机的出路？</a:t>
            </a:r>
          </a:p>
        </p:txBody>
      </p:sp>
      <p:pic>
        <p:nvPicPr>
          <p:cNvPr id="5" name="Picture 15"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600" y="4908550"/>
            <a:ext cx="8270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标题 1"/>
          <p:cNvSpPr txBox="1">
            <a:spLocks/>
          </p:cNvSpPr>
          <p:nvPr/>
        </p:nvSpPr>
        <p:spPr bwMode="auto">
          <a:xfrm>
            <a:off x="28046" y="44624"/>
            <a:ext cx="6094412" cy="548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zh-CN" altLang="en-US" dirty="0"/>
              <a:t>反思</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p:cNvSpPr>
            <a:spLocks noGrp="1"/>
          </p:cNvSpPr>
          <p:nvPr>
            <p:ph idx="4294967295"/>
          </p:nvPr>
        </p:nvSpPr>
        <p:spPr bwMode="auto">
          <a:xfrm>
            <a:off x="573088" y="1214438"/>
            <a:ext cx="8391525" cy="48783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5000"/>
              </a:lnSpc>
            </a:pPr>
            <a:r>
              <a:rPr lang="zh-CN" altLang="en-US">
                <a:latin typeface="微软雅黑" panose="020B0503020204020204" pitchFamily="34" charset="-122"/>
                <a:ea typeface="微软雅黑" panose="020B0503020204020204" pitchFamily="34" charset="-122"/>
              </a:rPr>
              <a:t>出路：高性能 </a:t>
            </a:r>
            <a:r>
              <a:rPr lang="en-US" altLang="zh-CN">
                <a:latin typeface="微软雅黑" panose="020B0503020204020204" pitchFamily="34" charset="-122"/>
                <a:ea typeface="微软雅黑" panose="020B0503020204020204" pitchFamily="34" charset="-122"/>
                <a:sym typeface="Wingdings" panose="05000000000000000000" pitchFamily="2" charset="2"/>
              </a:rPr>
              <a:t> </a:t>
            </a:r>
            <a:r>
              <a:rPr lang="zh-CN" altLang="en-US">
                <a:latin typeface="微软雅黑" panose="020B0503020204020204" pitchFamily="34" charset="-122"/>
                <a:ea typeface="微软雅黑" panose="020B0503020204020204" pitchFamily="34" charset="-122"/>
                <a:sym typeface="Wingdings" panose="05000000000000000000" pitchFamily="2" charset="2"/>
              </a:rPr>
              <a:t>高效能</a:t>
            </a:r>
            <a:endParaRPr lang="en-US" altLang="zh-CN">
              <a:latin typeface="微软雅黑" panose="020B0503020204020204" pitchFamily="34" charset="-122"/>
              <a:ea typeface="微软雅黑" panose="020B0503020204020204" pitchFamily="34" charset="-122"/>
            </a:endParaRPr>
          </a:p>
          <a:p>
            <a:pPr lvl="1">
              <a:lnSpc>
                <a:spcPct val="125000"/>
              </a:lnSpc>
            </a:pPr>
            <a:r>
              <a:rPr lang="en-US" altLang="zh-CN">
                <a:latin typeface="微软雅黑" panose="020B0503020204020204" pitchFamily="34" charset="-122"/>
                <a:ea typeface="微软雅黑" panose="020B0503020204020204" pitchFamily="34" charset="-122"/>
              </a:rPr>
              <a:t>2002</a:t>
            </a:r>
            <a:r>
              <a:rPr lang="zh-CN" altLang="en-US">
                <a:latin typeface="微软雅黑" panose="020B0503020204020204" pitchFamily="34" charset="-122"/>
                <a:ea typeface="微软雅黑" panose="020B0503020204020204" pitchFamily="34" charset="-122"/>
              </a:rPr>
              <a:t>年美国国防部为振兴高性能计算的发展，提出“高效能计算系统</a:t>
            </a:r>
            <a:r>
              <a:rPr lang="en-US" altLang="zh-CN">
                <a:latin typeface="微软雅黑" panose="020B0503020204020204" pitchFamily="34" charset="-122"/>
                <a:ea typeface="微软雅黑" panose="020B0503020204020204" pitchFamily="34" charset="-122"/>
              </a:rPr>
              <a:t>(HPCS, </a:t>
            </a:r>
            <a:r>
              <a:rPr lang="en-US" altLang="zh-CN" sz="2400">
                <a:latin typeface="微软雅黑" panose="020B0503020204020204" pitchFamily="34" charset="-122"/>
                <a:ea typeface="微软雅黑" panose="020B0503020204020204" pitchFamily="34" charset="-122"/>
              </a:rPr>
              <a:t>High Productivity Computing Systems</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计划</a:t>
            </a:r>
            <a:endParaRPr lang="en-US" altLang="zh-CN">
              <a:latin typeface="微软雅黑" panose="020B0503020204020204" pitchFamily="34" charset="-122"/>
              <a:ea typeface="微软雅黑" panose="020B0503020204020204" pitchFamily="34" charset="-122"/>
            </a:endParaRPr>
          </a:p>
          <a:p>
            <a:pPr lvl="1">
              <a:lnSpc>
                <a:spcPct val="125000"/>
              </a:lnSpc>
            </a:pPr>
            <a:r>
              <a:rPr lang="zh-CN" altLang="en-US">
                <a:latin typeface="微软雅黑" panose="020B0503020204020204" pitchFamily="34" charset="-122"/>
                <a:ea typeface="微软雅黑" panose="020B0503020204020204" pitchFamily="34" charset="-122"/>
              </a:rPr>
              <a:t>高效能计算机系统</a:t>
            </a:r>
          </a:p>
          <a:p>
            <a:pPr lvl="2">
              <a:lnSpc>
                <a:spcPct val="125000"/>
              </a:lnSpc>
            </a:pPr>
            <a:r>
              <a:rPr lang="zh-CN" altLang="en-US" sz="2800">
                <a:latin typeface="微软雅黑" panose="020B0503020204020204" pitchFamily="34" charset="-122"/>
                <a:ea typeface="微软雅黑" panose="020B0503020204020204" pitchFamily="34" charset="-122"/>
              </a:rPr>
              <a:t>不仅要关注很高的计算性能，还要关注系统的实用性能、可编程性、可移植性、系统鲁棒性和经济可行性</a:t>
            </a:r>
          </a:p>
        </p:txBody>
      </p:sp>
      <p:sp>
        <p:nvSpPr>
          <p:cNvPr id="93187" name="标题 3"/>
          <p:cNvSpPr>
            <a:spLocks noGrp="1"/>
          </p:cNvSpPr>
          <p:nvPr>
            <p:ph type="title" idx="4294967295"/>
          </p:nvPr>
        </p:nvSpPr>
        <p:spPr bwMode="auto">
          <a:xfrm>
            <a:off x="179512" y="14019"/>
            <a:ext cx="7786687" cy="620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3200" b="1" dirty="0">
                <a:solidFill>
                  <a:srgbClr val="A50021"/>
                </a:solidFill>
                <a:latin typeface="微软雅黑" panose="020B0503020204020204" pitchFamily="34" charset="-122"/>
                <a:ea typeface="微软雅黑" panose="020B0503020204020204" pitchFamily="34" charset="-122"/>
              </a:rPr>
              <a:t>(3) </a:t>
            </a:r>
            <a:r>
              <a:rPr lang="zh-CN" altLang="en-US" sz="3200" b="1" dirty="0">
                <a:solidFill>
                  <a:srgbClr val="A50021"/>
                </a:solidFill>
                <a:latin typeface="微软雅黑" panose="020B0503020204020204" pitchFamily="34" charset="-122"/>
                <a:ea typeface="微软雅黑" panose="020B0503020204020204" pitchFamily="34" charset="-122"/>
              </a:rPr>
              <a:t>效能评价模型与高效能并行</a:t>
            </a:r>
            <a:endParaRPr lang="zh-CN" altLang="zh-CN" sz="3200" b="1" dirty="0">
              <a:solidFill>
                <a:srgbClr val="A50021"/>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3"/>
          <p:cNvGrpSpPr>
            <a:grpSpLocks/>
          </p:cNvGrpSpPr>
          <p:nvPr/>
        </p:nvGrpSpPr>
        <p:grpSpPr bwMode="auto">
          <a:xfrm>
            <a:off x="142875" y="1122363"/>
            <a:ext cx="8332788" cy="1082675"/>
            <a:chOff x="0" y="0"/>
            <a:chExt cx="8332507" cy="1081504"/>
          </a:xfrm>
        </p:grpSpPr>
        <p:sp>
          <p:nvSpPr>
            <p:cNvPr id="95241"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95242"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95243"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95244"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95245"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95246"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95247"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95248"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95249"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95250"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95251"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95252"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3"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4"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5"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6"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7"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8"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59"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0"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1"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2"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3"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4"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5"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6"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7"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5268"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74784" name="右箭头 255">
              <a:extLst>
                <a:ext uri="{FF2B5EF4-FFF2-40B4-BE49-F238E27FC236}">
                  <a16:creationId xmlns:a16="http://schemas.microsoft.com/office/drawing/2014/main" id="{7EBB4E65-B343-4081-9CE2-31A7284006AE}"/>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95270"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sp>
        <p:nvSpPr>
          <p:cNvPr id="74786" name="TextBox 41"/>
          <p:cNvSpPr txBox="1">
            <a:spLocks noChangeArrowheads="1"/>
          </p:cNvSpPr>
          <p:nvPr/>
        </p:nvSpPr>
        <p:spPr bwMode="auto">
          <a:xfrm>
            <a:off x="142875" y="2465388"/>
            <a:ext cx="5214938" cy="4106862"/>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800" b="1" dirty="0">
                <a:solidFill>
                  <a:srgbClr val="000000"/>
                </a:solidFill>
                <a:latin typeface="华文新魏" panose="02010800040101010101" pitchFamily="2" charset="-122"/>
                <a:ea typeface="隶书" panose="02010509060101010101" pitchFamily="49" charset="-122"/>
              </a:rPr>
              <a:t>相关参数：</a:t>
            </a:r>
            <a:endParaRPr lang="en-US" altLang="zh-CN" sz="2800" b="1" dirty="0">
              <a:solidFill>
                <a:srgbClr val="000000"/>
              </a:solidFill>
              <a:latin typeface="华文新魏" panose="02010800040101010101" pitchFamily="2" charset="-122"/>
              <a:ea typeface="隶书" panose="02010509060101010101" pitchFamily="49" charset="-122"/>
            </a:endParaRPr>
          </a:p>
          <a:p>
            <a:pPr lvl="1">
              <a:spcAft>
                <a:spcPts val="100"/>
              </a:spcAft>
              <a:buFont typeface="Wingdings" panose="05000000000000000000" pitchFamily="2" charset="2"/>
              <a:buNone/>
            </a:pPr>
            <a:r>
              <a:rPr lang="zh-CN" altLang="en-US" sz="2800" i="1" dirty="0">
                <a:solidFill>
                  <a:srgbClr val="000000"/>
                </a:solidFill>
                <a:latin typeface="华文新魏" panose="02010800040101010101" pitchFamily="2" charset="-122"/>
                <a:ea typeface="隶书" panose="02010509060101010101" pitchFamily="49" charset="-122"/>
              </a:rPr>
              <a:t>时间：</a:t>
            </a:r>
            <a:r>
              <a:rPr lang="en-US" altLang="zh-CN" sz="2800" i="1" dirty="0">
                <a:solidFill>
                  <a:srgbClr val="000000"/>
                </a:solidFill>
                <a:latin typeface="华文新魏" panose="02010800040101010101" pitchFamily="2" charset="-122"/>
                <a:ea typeface="隶书" panose="02010509060101010101" pitchFamily="49" charset="-122"/>
              </a:rPr>
              <a:t>2004</a:t>
            </a:r>
            <a:r>
              <a:rPr lang="zh-CN" altLang="en-US" sz="2800" i="1" dirty="0">
                <a:solidFill>
                  <a:srgbClr val="000000"/>
                </a:solidFill>
                <a:latin typeface="华文新魏" panose="02010800040101010101" pitchFamily="2" charset="-122"/>
                <a:ea typeface="隶书" panose="02010509060101010101" pitchFamily="49" charset="-122"/>
              </a:rPr>
              <a:t>年</a:t>
            </a:r>
          </a:p>
          <a:p>
            <a:pPr lvl="1">
              <a:spcAft>
                <a:spcPts val="100"/>
              </a:spcAft>
              <a:buFont typeface="Wingdings" panose="05000000000000000000" pitchFamily="2" charset="2"/>
              <a:buNone/>
            </a:pPr>
            <a:r>
              <a:rPr lang="zh-CN" altLang="en-US" sz="2800" i="1" dirty="0">
                <a:solidFill>
                  <a:srgbClr val="000000"/>
                </a:solidFill>
                <a:latin typeface="华文新魏" panose="02010800040101010101" pitchFamily="2" charset="-122"/>
                <a:ea typeface="隶书" panose="02010509060101010101" pitchFamily="49" charset="-122"/>
              </a:rPr>
              <a:t>研发：</a:t>
            </a:r>
            <a:r>
              <a:rPr lang="en-US" altLang="zh-CN" sz="2800" i="1" dirty="0">
                <a:solidFill>
                  <a:srgbClr val="000000"/>
                </a:solidFill>
                <a:latin typeface="华文新魏" panose="02010800040101010101" pitchFamily="2" charset="-122"/>
                <a:ea typeface="隶书" panose="02010509060101010101" pitchFamily="49" charset="-122"/>
              </a:rPr>
              <a:t>IBM</a:t>
            </a:r>
          </a:p>
          <a:p>
            <a:pPr lvl="1">
              <a:spcAft>
                <a:spcPts val="100"/>
              </a:spcAft>
              <a:buFont typeface="Wingdings" panose="05000000000000000000" pitchFamily="2" charset="2"/>
              <a:buNone/>
            </a:pPr>
            <a:r>
              <a:rPr lang="zh-CN" altLang="en-US" sz="2800" i="1" dirty="0">
                <a:solidFill>
                  <a:srgbClr val="000000"/>
                </a:solidFill>
                <a:latin typeface="华文新魏" panose="02010800040101010101" pitchFamily="2" charset="-122"/>
                <a:ea typeface="隶书" panose="02010509060101010101" pitchFamily="49" charset="-122"/>
              </a:rPr>
              <a:t>峰值性能：</a:t>
            </a:r>
            <a:r>
              <a:rPr lang="en-US" altLang="zh-CN" sz="2800" i="1" dirty="0">
                <a:solidFill>
                  <a:srgbClr val="000000"/>
                </a:solidFill>
                <a:latin typeface="华文新魏" panose="02010800040101010101" pitchFamily="2" charset="-122"/>
                <a:ea typeface="隶书" panose="02010509060101010101" pitchFamily="49" charset="-122"/>
              </a:rPr>
              <a:t>91.75TFlops</a:t>
            </a:r>
          </a:p>
          <a:p>
            <a:pPr lvl="1">
              <a:spcAft>
                <a:spcPts val="100"/>
              </a:spcAft>
            </a:pPr>
            <a:r>
              <a:rPr lang="en-US" altLang="zh-CN" sz="2800" i="1" dirty="0" err="1">
                <a:solidFill>
                  <a:srgbClr val="000000"/>
                </a:solidFill>
                <a:latin typeface="华文新魏" panose="02010800040101010101" pitchFamily="2" charset="-122"/>
                <a:ea typeface="隶书" panose="02010509060101010101" pitchFamily="49" charset="-122"/>
              </a:rPr>
              <a:t>Linpack</a:t>
            </a:r>
            <a:r>
              <a:rPr lang="zh-CN" altLang="en-US" sz="2800" i="1" dirty="0">
                <a:solidFill>
                  <a:srgbClr val="000000"/>
                </a:solidFill>
                <a:latin typeface="华文新魏" panose="02010800040101010101" pitchFamily="2" charset="-122"/>
                <a:ea typeface="隶书" panose="02010509060101010101" pitchFamily="49" charset="-122"/>
              </a:rPr>
              <a:t>性能：</a:t>
            </a:r>
            <a:r>
              <a:rPr lang="en-US" altLang="zh-CN" sz="2800" i="1" dirty="0">
                <a:solidFill>
                  <a:srgbClr val="000000"/>
                </a:solidFill>
                <a:latin typeface="华文新魏" panose="02010800040101010101" pitchFamily="2" charset="-122"/>
                <a:ea typeface="隶书" panose="02010509060101010101" pitchFamily="49" charset="-122"/>
              </a:rPr>
              <a:t>70.72TFlops</a:t>
            </a:r>
          </a:p>
          <a:p>
            <a:pPr lvl="1">
              <a:spcAft>
                <a:spcPts val="100"/>
              </a:spcAft>
            </a:pPr>
            <a:r>
              <a:rPr lang="en-US" altLang="zh-CN" sz="2800" i="1" dirty="0">
                <a:solidFill>
                  <a:srgbClr val="000000"/>
                </a:solidFill>
                <a:latin typeface="华文新魏" panose="02010800040101010101" pitchFamily="2" charset="-122"/>
                <a:ea typeface="隶书" panose="02010509060101010101" pitchFamily="49" charset="-122"/>
              </a:rPr>
              <a:t>CPU</a:t>
            </a:r>
            <a:r>
              <a:rPr lang="zh-CN" altLang="en-US" sz="2800" i="1" dirty="0">
                <a:solidFill>
                  <a:srgbClr val="000000"/>
                </a:solidFill>
                <a:latin typeface="华文新魏" panose="02010800040101010101" pitchFamily="2" charset="-122"/>
                <a:ea typeface="隶书" panose="02010509060101010101" pitchFamily="49" charset="-122"/>
              </a:rPr>
              <a:t>数：</a:t>
            </a:r>
            <a:r>
              <a:rPr lang="en-US" altLang="zh-CN" sz="2800" i="1" dirty="0">
                <a:solidFill>
                  <a:srgbClr val="000000"/>
                </a:solidFill>
                <a:latin typeface="华文新魏" panose="02010800040101010101" pitchFamily="2" charset="-122"/>
                <a:ea typeface="隶书" panose="02010509060101010101" pitchFamily="49" charset="-122"/>
              </a:rPr>
              <a:t> 32768</a:t>
            </a:r>
            <a:r>
              <a:rPr lang="zh-CN" altLang="en-US" sz="2800" i="1" dirty="0">
                <a:solidFill>
                  <a:srgbClr val="000000"/>
                </a:solidFill>
                <a:latin typeface="华文新魏" panose="02010800040101010101" pitchFamily="2" charset="-122"/>
                <a:ea typeface="隶书" panose="02010509060101010101" pitchFamily="49" charset="-122"/>
              </a:rPr>
              <a:t>个</a:t>
            </a:r>
            <a:endParaRPr lang="en-US" altLang="zh-CN" sz="2800" i="1" dirty="0">
              <a:solidFill>
                <a:srgbClr val="000000"/>
              </a:solidFill>
              <a:latin typeface="华文新魏" panose="02010800040101010101" pitchFamily="2" charset="-122"/>
              <a:ea typeface="隶书" panose="02010509060101010101" pitchFamily="49" charset="-122"/>
            </a:endParaRPr>
          </a:p>
          <a:p>
            <a:pPr lvl="1">
              <a:spcAft>
                <a:spcPts val="100"/>
              </a:spcAft>
            </a:pPr>
            <a:r>
              <a:rPr lang="zh-CN" altLang="en-US" sz="2800" i="1" dirty="0">
                <a:solidFill>
                  <a:srgbClr val="000000"/>
                </a:solidFill>
                <a:latin typeface="华文新魏" panose="02010800040101010101" pitchFamily="2" charset="-122"/>
                <a:ea typeface="隶书" panose="02010509060101010101" pitchFamily="49" charset="-122"/>
              </a:rPr>
              <a:t>结构：采用高性能</a:t>
            </a:r>
            <a:r>
              <a:rPr lang="zh-CN" altLang="en-US" sz="2800" i="1" dirty="0">
                <a:solidFill>
                  <a:srgbClr val="000000"/>
                </a:solidFill>
                <a:highlight>
                  <a:srgbClr val="FFFF00"/>
                </a:highlight>
                <a:latin typeface="华文新魏" panose="02010800040101010101" pitchFamily="2" charset="-122"/>
                <a:ea typeface="隶书" panose="02010509060101010101" pitchFamily="49" charset="-122"/>
              </a:rPr>
              <a:t>低功耗</a:t>
            </a:r>
          </a:p>
          <a:p>
            <a:pPr lvl="1">
              <a:spcAft>
                <a:spcPts val="100"/>
              </a:spcAft>
            </a:pPr>
            <a:r>
              <a:rPr lang="zh-CN" altLang="en-US" sz="2800" i="1" dirty="0">
                <a:solidFill>
                  <a:srgbClr val="000000"/>
                </a:solidFill>
                <a:latin typeface="华文新魏" panose="02010800040101010101" pitchFamily="2" charset="-122"/>
                <a:ea typeface="隶书" panose="02010509060101010101" pitchFamily="49" charset="-122"/>
              </a:rPr>
              <a:t>嵌入式处理器的</a:t>
            </a:r>
            <a:r>
              <a:rPr lang="en-US" altLang="zh-CN" sz="2800" i="1" dirty="0">
                <a:solidFill>
                  <a:srgbClr val="000000"/>
                </a:solidFill>
                <a:latin typeface="华文新魏" panose="02010800040101010101" pitchFamily="2" charset="-122"/>
                <a:ea typeface="隶书" panose="02010509060101010101" pitchFamily="49" charset="-122"/>
              </a:rPr>
              <a:t>MPP</a:t>
            </a:r>
          </a:p>
          <a:p>
            <a:pPr lvl="1">
              <a:spcAft>
                <a:spcPts val="100"/>
              </a:spcAft>
              <a:buFont typeface="Wingdings" panose="05000000000000000000" pitchFamily="2" charset="2"/>
              <a:buNone/>
            </a:pPr>
            <a:r>
              <a:rPr lang="zh-CN" altLang="en-US" sz="2800" b="1" i="1" dirty="0">
                <a:solidFill>
                  <a:srgbClr val="FF0000"/>
                </a:solidFill>
                <a:latin typeface="华文新魏" panose="02010800040101010101" pitchFamily="2" charset="-122"/>
                <a:ea typeface="隶书" panose="02010509060101010101" pitchFamily="49" charset="-122"/>
              </a:rPr>
              <a:t>功耗：</a:t>
            </a:r>
            <a:r>
              <a:rPr lang="en-US" altLang="zh-CN" sz="2800" b="1" i="1" dirty="0">
                <a:solidFill>
                  <a:srgbClr val="FF0000"/>
                </a:solidFill>
                <a:latin typeface="华文新魏" panose="02010800040101010101" pitchFamily="2" charset="-122"/>
                <a:ea typeface="隶书" panose="02010509060101010101" pitchFamily="49" charset="-122"/>
              </a:rPr>
              <a:t>2.9MW</a:t>
            </a:r>
            <a:endParaRPr lang="zh-CN" altLang="en-US" sz="2800" b="1" i="1" dirty="0">
              <a:solidFill>
                <a:srgbClr val="FF0000"/>
              </a:solidFill>
              <a:latin typeface="华文新魏" panose="02010800040101010101" pitchFamily="2" charset="-122"/>
              <a:ea typeface="隶书" panose="02010509060101010101" pitchFamily="49" charset="-122"/>
            </a:endParaRPr>
          </a:p>
        </p:txBody>
      </p:sp>
      <p:grpSp>
        <p:nvGrpSpPr>
          <p:cNvPr id="3" name="Group 35"/>
          <p:cNvGrpSpPr>
            <a:grpSpLocks/>
          </p:cNvGrpSpPr>
          <p:nvPr/>
        </p:nvGrpSpPr>
        <p:grpSpPr bwMode="auto">
          <a:xfrm>
            <a:off x="5657850" y="3000375"/>
            <a:ext cx="3271838" cy="3571875"/>
            <a:chOff x="-66544" y="0"/>
            <a:chExt cx="3760788" cy="3946471"/>
          </a:xfrm>
        </p:grpSpPr>
        <p:sp>
          <p:nvSpPr>
            <p:cNvPr id="74788" name="矩形标注 42">
              <a:extLst>
                <a:ext uri="{FF2B5EF4-FFF2-40B4-BE49-F238E27FC236}">
                  <a16:creationId xmlns:a16="http://schemas.microsoft.com/office/drawing/2014/main" id="{9EF38DB2-39B6-4623-AC04-79E9E45905C6}"/>
                </a:ext>
              </a:extLst>
            </p:cNvPr>
            <p:cNvSpPr>
              <a:spLocks noChangeArrowheads="1"/>
            </p:cNvSpPr>
            <p:nvPr/>
          </p:nvSpPr>
          <p:spPr bwMode="auto">
            <a:xfrm>
              <a:off x="-853" y="0"/>
              <a:ext cx="3695097" cy="3946471"/>
            </a:xfrm>
            <a:prstGeom prst="wedgeRectCallout">
              <a:avLst>
                <a:gd name="adj1" fmla="val -14231"/>
                <a:gd name="adj2" fmla="val -91241"/>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sz="3200" noProof="1">
                <a:solidFill>
                  <a:srgbClr val="FFFFFF"/>
                </a:solidFill>
                <a:latin typeface="Calibri" pitchFamily="34" charset="0"/>
                <a:ea typeface="MS PGothic" pitchFamily="34" charset="-128"/>
              </a:endParaRPr>
            </a:p>
          </p:txBody>
        </p:sp>
        <p:sp>
          <p:nvSpPr>
            <p:cNvPr id="74789" name="Rektangel 631">
              <a:extLst>
                <a:ext uri="{FF2B5EF4-FFF2-40B4-BE49-F238E27FC236}">
                  <a16:creationId xmlns:a16="http://schemas.microsoft.com/office/drawing/2014/main" id="{BF545A3F-8362-427B-B429-CC3D0885F4E0}"/>
                </a:ext>
              </a:extLst>
            </p:cNvPr>
            <p:cNvSpPr>
              <a:spLocks noChangeArrowheads="1"/>
            </p:cNvSpPr>
            <p:nvPr/>
          </p:nvSpPr>
          <p:spPr bwMode="auto">
            <a:xfrm>
              <a:off x="31992" y="14032"/>
              <a:ext cx="3518097" cy="405172"/>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p>
              <a:pPr algn="ctr">
                <a:defRPr/>
              </a:pPr>
              <a:r>
                <a:rPr lang="en-US" sz="2800" b="1" dirty="0">
                  <a:latin typeface="华文新魏" pitchFamily="2" charset="-122"/>
                  <a:ea typeface="隶书" pitchFamily="49" charset="-122"/>
                  <a:sym typeface="Times New Roman" pitchFamily="18" charset="0"/>
                </a:rPr>
                <a:t>Blue Gene/L</a:t>
              </a:r>
            </a:p>
          </p:txBody>
        </p:sp>
        <p:pic>
          <p:nvPicPr>
            <p:cNvPr id="95240" name="Picture 79" descr="doe_bgl2-sm"/>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4" y="423112"/>
              <a:ext cx="3760788" cy="352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237" name="标题 3"/>
          <p:cNvSpPr txBox="1">
            <a:spLocks/>
          </p:cNvSpPr>
          <p:nvPr/>
        </p:nvSpPr>
        <p:spPr bwMode="auto">
          <a:xfrm>
            <a:off x="142875" y="77775"/>
            <a:ext cx="7786687" cy="5991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(3) </a:t>
            </a:r>
            <a:r>
              <a:rPr lang="zh-CN" altLang="en-US" dirty="0"/>
              <a:t>效能评价模型与高效能并行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nodeType="afterGroup">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74786"/>
                                        </p:tgtEl>
                                        <p:attrNameLst>
                                          <p:attrName>style.visibility</p:attrName>
                                        </p:attrNameLst>
                                      </p:cBhvr>
                                      <p:to>
                                        <p:strVal val="visible"/>
                                      </p:to>
                                    </p:set>
                                    <p:animEffect transition="in" filter="checkerboard(across)">
                                      <p:cBhvr>
                                        <p:cTn id="11" dur="500"/>
                                        <p:tgtEl>
                                          <p:spTgt spid="74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TextBox 41"/>
          <p:cNvSpPr txBox="1">
            <a:spLocks noChangeArrowheads="1"/>
          </p:cNvSpPr>
          <p:nvPr/>
        </p:nvSpPr>
        <p:spPr bwMode="auto">
          <a:xfrm>
            <a:off x="142875" y="2374900"/>
            <a:ext cx="5332413" cy="4197350"/>
          </a:xfrm>
          <a:prstGeom prst="rect">
            <a:avLst/>
          </a:prstGeom>
          <a:solidFill>
            <a:schemeClr val="bg1"/>
          </a:solidFill>
          <a:ln w="19050">
            <a:solidFill>
              <a:srgbClr val="C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Aft>
                <a:spcPts val="100"/>
              </a:spcAft>
              <a:buFont typeface="Wingdings" panose="05000000000000000000" pitchFamily="2" charset="2"/>
              <a:buChar char="u"/>
            </a:pPr>
            <a:r>
              <a:rPr lang="zh-CN" altLang="en-US" sz="2800" b="1">
                <a:solidFill>
                  <a:srgbClr val="000000"/>
                </a:solidFill>
                <a:latin typeface="华文新魏" panose="02010800040101010101" pitchFamily="2" charset="-122"/>
                <a:ea typeface="隶书" panose="02010509060101010101" pitchFamily="49" charset="-122"/>
              </a:rPr>
              <a:t>相关参数：</a:t>
            </a:r>
            <a:endParaRPr lang="en-US" altLang="zh-CN" sz="2800" b="1">
              <a:solidFill>
                <a:srgbClr val="000000"/>
              </a:solidFill>
              <a:latin typeface="华文新魏" panose="02010800040101010101" pitchFamily="2" charset="-122"/>
              <a:ea typeface="隶书" panose="02010509060101010101" pitchFamily="49" charset="-122"/>
            </a:endParaRPr>
          </a:p>
          <a:p>
            <a:pPr lvl="1">
              <a:spcAft>
                <a:spcPts val="3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时间：</a:t>
            </a:r>
            <a:r>
              <a:rPr lang="en-US" altLang="zh-CN" sz="2800" i="1">
                <a:solidFill>
                  <a:srgbClr val="000000"/>
                </a:solidFill>
                <a:latin typeface="华文新魏" panose="02010800040101010101" pitchFamily="2" charset="-122"/>
                <a:ea typeface="隶书" panose="02010509060101010101" pitchFamily="49" charset="-122"/>
              </a:rPr>
              <a:t>2010</a:t>
            </a:r>
            <a:r>
              <a:rPr lang="zh-CN" altLang="en-US" sz="2800" i="1">
                <a:solidFill>
                  <a:srgbClr val="000000"/>
                </a:solidFill>
                <a:latin typeface="华文新魏" panose="02010800040101010101" pitchFamily="2" charset="-122"/>
                <a:ea typeface="隶书" panose="02010509060101010101" pitchFamily="49" charset="-122"/>
              </a:rPr>
              <a:t>年</a:t>
            </a:r>
            <a:r>
              <a:rPr lang="en-US" altLang="zh-CN" sz="2800" i="1">
                <a:solidFill>
                  <a:srgbClr val="000000"/>
                </a:solidFill>
                <a:latin typeface="华文新魏" panose="02010800040101010101" pitchFamily="2" charset="-122"/>
                <a:ea typeface="隶书" panose="02010509060101010101" pitchFamily="49" charset="-122"/>
              </a:rPr>
              <a:t>11</a:t>
            </a:r>
            <a:r>
              <a:rPr lang="zh-CN" altLang="en-US" sz="2800" i="1">
                <a:solidFill>
                  <a:srgbClr val="000000"/>
                </a:solidFill>
                <a:latin typeface="华文新魏" panose="02010800040101010101" pitchFamily="2" charset="-122"/>
                <a:ea typeface="隶书" panose="02010509060101010101" pitchFamily="49" charset="-122"/>
              </a:rPr>
              <a:t>月</a:t>
            </a:r>
          </a:p>
          <a:p>
            <a:pPr lvl="1">
              <a:spcAft>
                <a:spcPts val="3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研发：国防科学技术大学</a:t>
            </a:r>
            <a:endParaRPr lang="en-US" altLang="zh-CN" sz="2800" i="1">
              <a:solidFill>
                <a:srgbClr val="000000"/>
              </a:solidFill>
              <a:latin typeface="华文新魏" panose="02010800040101010101" pitchFamily="2" charset="-122"/>
              <a:ea typeface="隶书" panose="02010509060101010101" pitchFamily="49" charset="-122"/>
            </a:endParaRPr>
          </a:p>
          <a:p>
            <a:pPr lvl="1">
              <a:spcAft>
                <a:spcPts val="3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峰值性能：</a:t>
            </a:r>
            <a:r>
              <a:rPr lang="en-US" altLang="zh-CN" sz="2800" i="1">
                <a:solidFill>
                  <a:srgbClr val="000000"/>
                </a:solidFill>
                <a:latin typeface="华文新魏" panose="02010800040101010101" pitchFamily="2" charset="-122"/>
                <a:ea typeface="隶书" panose="02010509060101010101" pitchFamily="49" charset="-122"/>
              </a:rPr>
              <a:t>4.7PFlops</a:t>
            </a:r>
          </a:p>
          <a:p>
            <a:pPr lvl="1">
              <a:spcAft>
                <a:spcPts val="300"/>
              </a:spcAft>
              <a:buFont typeface="Wingdings" panose="05000000000000000000" pitchFamily="2" charset="2"/>
              <a:buNone/>
            </a:pPr>
            <a:r>
              <a:rPr lang="en-US" altLang="zh-CN" sz="2800" i="1">
                <a:solidFill>
                  <a:srgbClr val="000000"/>
                </a:solidFill>
                <a:latin typeface="华文新魏" panose="02010800040101010101" pitchFamily="2" charset="-122"/>
                <a:ea typeface="隶书" panose="02010509060101010101" pitchFamily="49" charset="-122"/>
              </a:rPr>
              <a:t>Linpack</a:t>
            </a:r>
            <a:r>
              <a:rPr lang="zh-CN" altLang="en-US" sz="2800" i="1">
                <a:solidFill>
                  <a:srgbClr val="000000"/>
                </a:solidFill>
                <a:latin typeface="华文新魏" panose="02010800040101010101" pitchFamily="2" charset="-122"/>
                <a:ea typeface="隶书" panose="02010509060101010101" pitchFamily="49" charset="-122"/>
              </a:rPr>
              <a:t>性能：</a:t>
            </a:r>
            <a:r>
              <a:rPr lang="en-US" altLang="zh-CN" sz="2800" i="1">
                <a:solidFill>
                  <a:srgbClr val="000000"/>
                </a:solidFill>
                <a:latin typeface="华文新魏" panose="02010800040101010101" pitchFamily="2" charset="-122"/>
                <a:ea typeface="隶书" panose="02010509060101010101" pitchFamily="49" charset="-122"/>
              </a:rPr>
              <a:t> 2.57PFlops</a:t>
            </a:r>
          </a:p>
          <a:p>
            <a:pPr lvl="1">
              <a:spcAft>
                <a:spcPts val="300"/>
              </a:spcAft>
              <a:buFont typeface="Wingdings" panose="05000000000000000000" pitchFamily="2" charset="2"/>
              <a:buNone/>
            </a:pPr>
            <a:r>
              <a:rPr lang="en-US" altLang="zh-CN" sz="2800" i="1">
                <a:solidFill>
                  <a:srgbClr val="000000"/>
                </a:solidFill>
                <a:latin typeface="华文新魏" panose="02010800040101010101" pitchFamily="2" charset="-122"/>
                <a:ea typeface="隶书" panose="02010509060101010101" pitchFamily="49" charset="-122"/>
              </a:rPr>
              <a:t>CPU+GPU</a:t>
            </a:r>
            <a:r>
              <a:rPr lang="zh-CN" altLang="en-US" sz="2800" i="1">
                <a:solidFill>
                  <a:srgbClr val="000000"/>
                </a:solidFill>
                <a:latin typeface="华文新魏" panose="02010800040101010101" pitchFamily="2" charset="-122"/>
                <a:ea typeface="隶书" panose="02010509060101010101" pitchFamily="49" charset="-122"/>
              </a:rPr>
              <a:t>数：</a:t>
            </a:r>
            <a:r>
              <a:rPr lang="en-US" altLang="zh-CN" sz="2800" i="1">
                <a:solidFill>
                  <a:srgbClr val="000000"/>
                </a:solidFill>
                <a:latin typeface="华文新魏" panose="02010800040101010101" pitchFamily="2" charset="-122"/>
                <a:ea typeface="隶书" panose="02010509060101010101" pitchFamily="49" charset="-122"/>
              </a:rPr>
              <a:t>23552</a:t>
            </a:r>
            <a:r>
              <a:rPr lang="zh-CN" altLang="en-US" sz="2800" i="1">
                <a:solidFill>
                  <a:srgbClr val="000000"/>
                </a:solidFill>
                <a:latin typeface="华文新魏" panose="02010800040101010101" pitchFamily="2" charset="-122"/>
                <a:ea typeface="隶书" panose="02010509060101010101" pitchFamily="49" charset="-122"/>
              </a:rPr>
              <a:t>个</a:t>
            </a:r>
            <a:endParaRPr lang="en-US" altLang="zh-CN" sz="2800" i="1">
              <a:solidFill>
                <a:srgbClr val="000000"/>
              </a:solidFill>
              <a:latin typeface="华文新魏" panose="02010800040101010101" pitchFamily="2" charset="-122"/>
              <a:ea typeface="隶书" panose="02010509060101010101" pitchFamily="49" charset="-122"/>
            </a:endParaRPr>
          </a:p>
          <a:p>
            <a:pPr lvl="1">
              <a:spcAft>
                <a:spcPts val="300"/>
              </a:spcAft>
              <a:buFont typeface="Wingdings" panose="05000000000000000000" pitchFamily="2" charset="2"/>
              <a:buNone/>
            </a:pPr>
            <a:r>
              <a:rPr lang="zh-CN" altLang="en-US" sz="2800" i="1">
                <a:solidFill>
                  <a:srgbClr val="000000"/>
                </a:solidFill>
                <a:latin typeface="华文新魏" panose="02010800040101010101" pitchFamily="2" charset="-122"/>
                <a:ea typeface="隶书" panose="02010509060101010101" pitchFamily="49" charset="-122"/>
              </a:rPr>
              <a:t>结构：异构可扩展阵列并行计算机体系结构</a:t>
            </a:r>
            <a:endParaRPr lang="en-US" altLang="zh-CN" sz="2800" i="1">
              <a:solidFill>
                <a:srgbClr val="000000"/>
              </a:solidFill>
              <a:latin typeface="华文新魏" panose="02010800040101010101" pitchFamily="2" charset="-122"/>
              <a:ea typeface="隶书" panose="02010509060101010101" pitchFamily="49" charset="-122"/>
            </a:endParaRPr>
          </a:p>
          <a:p>
            <a:pPr lvl="1">
              <a:buFont typeface="Wingdings" panose="05000000000000000000" pitchFamily="2" charset="2"/>
              <a:buNone/>
            </a:pPr>
            <a:r>
              <a:rPr lang="zh-CN" altLang="en-US" sz="2800" b="1" i="1">
                <a:solidFill>
                  <a:srgbClr val="FF0000"/>
                </a:solidFill>
                <a:latin typeface="华文新魏" panose="02010800040101010101" pitchFamily="2" charset="-122"/>
                <a:ea typeface="隶书" panose="02010509060101010101" pitchFamily="49" charset="-122"/>
              </a:rPr>
              <a:t>功耗：</a:t>
            </a:r>
            <a:r>
              <a:rPr lang="en-US" altLang="zh-CN" sz="2800" b="1" i="1">
                <a:solidFill>
                  <a:srgbClr val="FF0000"/>
                </a:solidFill>
                <a:latin typeface="华文新魏" panose="02010800040101010101" pitchFamily="2" charset="-122"/>
                <a:ea typeface="隶书" panose="02010509060101010101" pitchFamily="49" charset="-122"/>
              </a:rPr>
              <a:t>4.04MW</a:t>
            </a:r>
            <a:endParaRPr lang="zh-CN" altLang="en-US" sz="2800" b="1" i="1">
              <a:solidFill>
                <a:srgbClr val="FF0000"/>
              </a:solidFill>
              <a:latin typeface="华文新魏" panose="02010800040101010101" pitchFamily="2" charset="-122"/>
              <a:ea typeface="隶书" panose="02010509060101010101" pitchFamily="49" charset="-122"/>
            </a:endParaRPr>
          </a:p>
        </p:txBody>
      </p:sp>
      <p:grpSp>
        <p:nvGrpSpPr>
          <p:cNvPr id="2" name="Group 6"/>
          <p:cNvGrpSpPr>
            <a:grpSpLocks/>
          </p:cNvGrpSpPr>
          <p:nvPr/>
        </p:nvGrpSpPr>
        <p:grpSpPr bwMode="auto">
          <a:xfrm>
            <a:off x="5716588" y="2987675"/>
            <a:ext cx="2736850" cy="3103563"/>
            <a:chOff x="0" y="0"/>
            <a:chExt cx="3143272" cy="3429024"/>
          </a:xfrm>
        </p:grpSpPr>
        <p:sp>
          <p:nvSpPr>
            <p:cNvPr id="75783" name="矩形标注 42">
              <a:extLst>
                <a:ext uri="{FF2B5EF4-FFF2-40B4-BE49-F238E27FC236}">
                  <a16:creationId xmlns:a16="http://schemas.microsoft.com/office/drawing/2014/main" id="{5ABD5D50-CFF0-427E-A65D-0AD1BE8D0BA7}"/>
                </a:ext>
              </a:extLst>
            </p:cNvPr>
            <p:cNvSpPr>
              <a:spLocks noChangeArrowheads="1"/>
            </p:cNvSpPr>
            <p:nvPr/>
          </p:nvSpPr>
          <p:spPr bwMode="auto">
            <a:xfrm>
              <a:off x="0" y="0"/>
              <a:ext cx="3143272" cy="3429024"/>
            </a:xfrm>
            <a:prstGeom prst="wedgeRectCallout">
              <a:avLst>
                <a:gd name="adj1" fmla="val 13671"/>
                <a:gd name="adj2" fmla="val -90569"/>
              </a:avLst>
            </a:prstGeom>
            <a:noFill/>
            <a:ln w="19050">
              <a:solidFill>
                <a:srgbClr val="292989"/>
              </a:solidFill>
              <a:miter lim="800000"/>
              <a:headEnd/>
              <a:tailEnd/>
            </a:ln>
            <a:effectLst>
              <a:outerShdw blurRad="63500" dist="23000" dir="5400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pPr marL="114300" indent="-114300" algn="ctr">
                <a:buFont typeface="Calibri" pitchFamily="34" charset="0"/>
                <a:buAutoNum type="arabicPeriod"/>
                <a:defRPr/>
              </a:pPr>
              <a:endParaRPr lang="zh-CN" altLang="en-US" noProof="1">
                <a:solidFill>
                  <a:srgbClr val="FFFFFF"/>
                </a:solidFill>
                <a:latin typeface="Calibri" pitchFamily="34" charset="0"/>
                <a:ea typeface="MS PGothic" pitchFamily="34" charset="-128"/>
              </a:endParaRPr>
            </a:p>
          </p:txBody>
        </p:sp>
        <p:sp>
          <p:nvSpPr>
            <p:cNvPr id="75784" name="Rektangel 631">
              <a:extLst>
                <a:ext uri="{FF2B5EF4-FFF2-40B4-BE49-F238E27FC236}">
                  <a16:creationId xmlns:a16="http://schemas.microsoft.com/office/drawing/2014/main" id="{2A68FBD1-628C-4DAF-BE61-159FF98F476D}"/>
                </a:ext>
              </a:extLst>
            </p:cNvPr>
            <p:cNvSpPr>
              <a:spLocks noChangeArrowheads="1"/>
            </p:cNvSpPr>
            <p:nvPr/>
          </p:nvSpPr>
          <p:spPr bwMode="auto">
            <a:xfrm>
              <a:off x="32818" y="33326"/>
              <a:ext cx="3072165" cy="406922"/>
            </a:xfrm>
            <a:prstGeom prst="rect">
              <a:avLst/>
            </a:prstGeom>
            <a:gradFill rotWithShape="1">
              <a:gsLst>
                <a:gs pos="0">
                  <a:srgbClr val="E6E6E6"/>
                </a:gs>
                <a:gs pos="100000">
                  <a:srgbClr val="F3F3F3"/>
                </a:gs>
              </a:gsLst>
              <a:lin ang="5400000"/>
            </a:gradFill>
            <a:ln w="9525">
              <a:solidFill>
                <a:srgbClr val="E1E1E1"/>
              </a:solidFill>
              <a:miter lim="800000"/>
              <a:headEnd/>
              <a:tailEnd/>
            </a:ln>
            <a:effectLst>
              <a:outerShdw blurRad="63500" dist="23000" dir="5400000" algn="ctr" rotWithShape="0">
                <a:srgbClr val="000000">
                  <a:alpha val="34000"/>
                </a:srgbClr>
              </a:outerShdw>
            </a:effectLst>
          </p:spPr>
          <p:txBody>
            <a:bodyPr anchor="ctr"/>
            <a:lstStyle/>
            <a:p>
              <a:pPr algn="ctr">
                <a:defRPr/>
              </a:pPr>
              <a:r>
                <a:rPr lang="en-US" sz="2800" b="1" dirty="0">
                  <a:latin typeface="华文新魏" pitchFamily="2" charset="-122"/>
                  <a:ea typeface="隶书" pitchFamily="49" charset="-122"/>
                  <a:sym typeface="Times New Roman" pitchFamily="18" charset="0"/>
                </a:rPr>
                <a:t>TH-1A</a:t>
              </a:r>
            </a:p>
          </p:txBody>
        </p:sp>
        <p:pic>
          <p:nvPicPr>
            <p:cNvPr id="9731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7" y="423311"/>
              <a:ext cx="3291612" cy="308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284" name="Group 11"/>
          <p:cNvGrpSpPr>
            <a:grpSpLocks/>
          </p:cNvGrpSpPr>
          <p:nvPr/>
        </p:nvGrpSpPr>
        <p:grpSpPr bwMode="auto">
          <a:xfrm>
            <a:off x="142875" y="1122363"/>
            <a:ext cx="8332788" cy="1082675"/>
            <a:chOff x="0" y="0"/>
            <a:chExt cx="8332507" cy="1081504"/>
          </a:xfrm>
        </p:grpSpPr>
        <p:sp>
          <p:nvSpPr>
            <p:cNvPr id="97286" name="Text Box 55"/>
            <p:cNvSpPr txBox="1">
              <a:spLocks noChangeArrowheads="1"/>
            </p:cNvSpPr>
            <p:nvPr/>
          </p:nvSpPr>
          <p:spPr bwMode="auto">
            <a:xfrm>
              <a:off x="357190"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0</a:t>
              </a:r>
            </a:p>
          </p:txBody>
        </p:sp>
        <p:sp>
          <p:nvSpPr>
            <p:cNvPr id="97287" name="Text Box 55"/>
            <p:cNvSpPr txBox="1">
              <a:spLocks noChangeArrowheads="1"/>
            </p:cNvSpPr>
            <p:nvPr/>
          </p:nvSpPr>
          <p:spPr bwMode="auto">
            <a:xfrm>
              <a:off x="1632935"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3</a:t>
              </a:r>
            </a:p>
          </p:txBody>
        </p:sp>
        <p:sp>
          <p:nvSpPr>
            <p:cNvPr id="97288" name="Text Box 55"/>
            <p:cNvSpPr txBox="1">
              <a:spLocks noChangeArrowheads="1"/>
            </p:cNvSpPr>
            <p:nvPr/>
          </p:nvSpPr>
          <p:spPr bwMode="auto">
            <a:xfrm>
              <a:off x="2940309"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6</a:t>
              </a:r>
            </a:p>
          </p:txBody>
        </p:sp>
        <p:sp>
          <p:nvSpPr>
            <p:cNvPr id="97289" name="Text Box 55"/>
            <p:cNvSpPr txBox="1">
              <a:spLocks noChangeArrowheads="1"/>
            </p:cNvSpPr>
            <p:nvPr/>
          </p:nvSpPr>
          <p:spPr bwMode="auto">
            <a:xfrm>
              <a:off x="4237141" y="0"/>
              <a:ext cx="564559"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9</a:t>
              </a:r>
            </a:p>
          </p:txBody>
        </p:sp>
        <p:sp>
          <p:nvSpPr>
            <p:cNvPr id="97290" name="Text Box 55"/>
            <p:cNvSpPr txBox="1">
              <a:spLocks noChangeArrowheads="1"/>
            </p:cNvSpPr>
            <p:nvPr/>
          </p:nvSpPr>
          <p:spPr bwMode="auto">
            <a:xfrm>
              <a:off x="5570518"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12</a:t>
              </a:r>
            </a:p>
          </p:txBody>
        </p:sp>
        <p:sp>
          <p:nvSpPr>
            <p:cNvPr id="97291" name="Text Box 55"/>
            <p:cNvSpPr txBox="1">
              <a:spLocks noChangeArrowheads="1"/>
            </p:cNvSpPr>
            <p:nvPr/>
          </p:nvSpPr>
          <p:spPr bwMode="auto">
            <a:xfrm>
              <a:off x="6871579" y="0"/>
              <a:ext cx="65913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10</a:t>
              </a:r>
              <a:r>
                <a:rPr lang="en-US" altLang="zh-CN" sz="2000" b="1" baseline="30000">
                  <a:solidFill>
                    <a:srgbClr val="000000"/>
                  </a:solidFill>
                </a:rPr>
                <a:t>15</a:t>
              </a:r>
            </a:p>
          </p:txBody>
        </p:sp>
        <p:sp>
          <p:nvSpPr>
            <p:cNvPr id="97292" name="Text Box 55"/>
            <p:cNvSpPr txBox="1">
              <a:spLocks noChangeArrowheads="1"/>
            </p:cNvSpPr>
            <p:nvPr/>
          </p:nvSpPr>
          <p:spPr bwMode="auto">
            <a:xfrm>
              <a:off x="1400100" y="667990"/>
              <a:ext cx="1210547"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KiloOPS</a:t>
              </a:r>
              <a:endParaRPr lang="en-US" altLang="zh-CN" sz="2000" b="1" baseline="30000">
                <a:solidFill>
                  <a:srgbClr val="000000"/>
                </a:solidFill>
              </a:endParaRPr>
            </a:p>
          </p:txBody>
        </p:sp>
        <p:sp>
          <p:nvSpPr>
            <p:cNvPr id="97293" name="Text Box 55"/>
            <p:cNvSpPr txBox="1">
              <a:spLocks noChangeArrowheads="1"/>
            </p:cNvSpPr>
            <p:nvPr/>
          </p:nvSpPr>
          <p:spPr bwMode="auto">
            <a:xfrm>
              <a:off x="2670645" y="667990"/>
              <a:ext cx="138206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MegaOPS</a:t>
              </a:r>
              <a:endParaRPr lang="en-US" altLang="zh-CN" sz="2000" b="1" baseline="30000">
                <a:solidFill>
                  <a:srgbClr val="000000"/>
                </a:solidFill>
              </a:endParaRPr>
            </a:p>
          </p:txBody>
        </p:sp>
        <p:sp>
          <p:nvSpPr>
            <p:cNvPr id="97294" name="Text Box 55"/>
            <p:cNvSpPr txBox="1">
              <a:spLocks noChangeArrowheads="1"/>
            </p:cNvSpPr>
            <p:nvPr/>
          </p:nvSpPr>
          <p:spPr bwMode="auto">
            <a:xfrm>
              <a:off x="4007662" y="667990"/>
              <a:ext cx="129550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GigaOPS</a:t>
              </a:r>
              <a:endParaRPr lang="en-US" altLang="zh-CN" sz="2000" b="1" baseline="30000">
                <a:solidFill>
                  <a:srgbClr val="000000"/>
                </a:solidFill>
              </a:endParaRPr>
            </a:p>
          </p:txBody>
        </p:sp>
        <p:sp>
          <p:nvSpPr>
            <p:cNvPr id="97295" name="Text Box 55"/>
            <p:cNvSpPr txBox="1">
              <a:spLocks noChangeArrowheads="1"/>
            </p:cNvSpPr>
            <p:nvPr/>
          </p:nvSpPr>
          <p:spPr bwMode="auto">
            <a:xfrm>
              <a:off x="5318259" y="667990"/>
              <a:ext cx="1249211"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TeraOPS</a:t>
              </a:r>
              <a:endParaRPr lang="en-US" altLang="zh-CN" sz="2000" b="1" baseline="30000">
                <a:solidFill>
                  <a:srgbClr val="000000"/>
                </a:solidFill>
              </a:endParaRPr>
            </a:p>
          </p:txBody>
        </p:sp>
        <p:sp>
          <p:nvSpPr>
            <p:cNvPr id="97296" name="Text Box 55"/>
            <p:cNvSpPr txBox="1">
              <a:spLocks noChangeArrowheads="1"/>
            </p:cNvSpPr>
            <p:nvPr/>
          </p:nvSpPr>
          <p:spPr bwMode="auto">
            <a:xfrm>
              <a:off x="6655029" y="667990"/>
              <a:ext cx="1268253"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PetaOPS</a:t>
              </a:r>
              <a:endParaRPr lang="en-US" altLang="zh-CN" sz="2000" b="1" baseline="30000">
                <a:solidFill>
                  <a:srgbClr val="000000"/>
                </a:solidFill>
              </a:endParaRPr>
            </a:p>
          </p:txBody>
        </p:sp>
        <p:sp>
          <p:nvSpPr>
            <p:cNvPr id="97297" name="Pentagon 12"/>
            <p:cNvSpPr>
              <a:spLocks noChangeArrowheads="1"/>
            </p:cNvSpPr>
            <p:nvPr/>
          </p:nvSpPr>
          <p:spPr bwMode="auto">
            <a:xfrm rot="-5400000">
              <a:off x="331816" y="459861"/>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298" name="Pentagon 12"/>
            <p:cNvSpPr>
              <a:spLocks noChangeArrowheads="1"/>
            </p:cNvSpPr>
            <p:nvPr/>
          </p:nvSpPr>
          <p:spPr bwMode="auto">
            <a:xfrm rot="-5400000">
              <a:off x="89927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299" name="Pentagon 12"/>
            <p:cNvSpPr>
              <a:spLocks noChangeArrowheads="1"/>
            </p:cNvSpPr>
            <p:nvPr/>
          </p:nvSpPr>
          <p:spPr bwMode="auto">
            <a:xfrm rot="-5400000">
              <a:off x="1255124"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0" name="Pentagon 12"/>
            <p:cNvSpPr>
              <a:spLocks noChangeArrowheads="1"/>
            </p:cNvSpPr>
            <p:nvPr/>
          </p:nvSpPr>
          <p:spPr bwMode="auto">
            <a:xfrm rot="-5400000">
              <a:off x="220983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1" name="Pentagon 12"/>
            <p:cNvSpPr>
              <a:spLocks noChangeArrowheads="1"/>
            </p:cNvSpPr>
            <p:nvPr/>
          </p:nvSpPr>
          <p:spPr bwMode="auto">
            <a:xfrm rot="-5400000">
              <a:off x="160445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2" name="Pentagon 12"/>
            <p:cNvSpPr>
              <a:spLocks noChangeArrowheads="1"/>
            </p:cNvSpPr>
            <p:nvPr/>
          </p:nvSpPr>
          <p:spPr bwMode="auto">
            <a:xfrm rot="-5400000">
              <a:off x="2565690"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3" name="Pentagon 12"/>
            <p:cNvSpPr>
              <a:spLocks noChangeArrowheads="1"/>
            </p:cNvSpPr>
            <p:nvPr/>
          </p:nvSpPr>
          <p:spPr bwMode="auto">
            <a:xfrm rot="-5400000">
              <a:off x="2915021"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4" name="Pentagon 12"/>
            <p:cNvSpPr>
              <a:spLocks noChangeArrowheads="1"/>
            </p:cNvSpPr>
            <p:nvPr/>
          </p:nvSpPr>
          <p:spPr bwMode="auto">
            <a:xfrm rot="-5400000">
              <a:off x="3520405"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5" name="Pentagon 12"/>
            <p:cNvSpPr>
              <a:spLocks noChangeArrowheads="1"/>
            </p:cNvSpPr>
            <p:nvPr/>
          </p:nvSpPr>
          <p:spPr bwMode="auto">
            <a:xfrm rot="-5400000">
              <a:off x="4225589"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6" name="Pentagon 12"/>
            <p:cNvSpPr>
              <a:spLocks noChangeArrowheads="1"/>
            </p:cNvSpPr>
            <p:nvPr/>
          </p:nvSpPr>
          <p:spPr bwMode="auto">
            <a:xfrm rot="-5400000">
              <a:off x="3876258"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7" name="Pentagon 12"/>
            <p:cNvSpPr>
              <a:spLocks noChangeArrowheads="1"/>
            </p:cNvSpPr>
            <p:nvPr/>
          </p:nvSpPr>
          <p:spPr bwMode="auto">
            <a:xfrm rot="-5400000">
              <a:off x="5536157"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8" name="Pentagon 12"/>
            <p:cNvSpPr>
              <a:spLocks noChangeArrowheads="1"/>
            </p:cNvSpPr>
            <p:nvPr/>
          </p:nvSpPr>
          <p:spPr bwMode="auto">
            <a:xfrm rot="-5400000">
              <a:off x="6846724" y="459862"/>
              <a:ext cx="503014" cy="43682"/>
            </a:xfrm>
            <a:prstGeom prst="homePlate">
              <a:avLst>
                <a:gd name="adj" fmla="val 4254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09" name="Pentagon 12"/>
            <p:cNvSpPr>
              <a:spLocks noChangeArrowheads="1"/>
            </p:cNvSpPr>
            <p:nvPr/>
          </p:nvSpPr>
          <p:spPr bwMode="auto">
            <a:xfrm rot="-5400000">
              <a:off x="5186826"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10" name="Pentagon 12"/>
            <p:cNvSpPr>
              <a:spLocks noChangeArrowheads="1"/>
            </p:cNvSpPr>
            <p:nvPr/>
          </p:nvSpPr>
          <p:spPr bwMode="auto">
            <a:xfrm rot="-5400000">
              <a:off x="6141541"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11" name="Pentagon 12"/>
            <p:cNvSpPr>
              <a:spLocks noChangeArrowheads="1"/>
            </p:cNvSpPr>
            <p:nvPr/>
          </p:nvSpPr>
          <p:spPr bwMode="auto">
            <a:xfrm rot="-5400000">
              <a:off x="649739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12" name="Pentagon 12"/>
            <p:cNvSpPr>
              <a:spLocks noChangeArrowheads="1"/>
            </p:cNvSpPr>
            <p:nvPr/>
          </p:nvSpPr>
          <p:spPr bwMode="auto">
            <a:xfrm rot="-5400000">
              <a:off x="7411817"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97313" name="Pentagon 12"/>
            <p:cNvSpPr>
              <a:spLocks noChangeArrowheads="1"/>
            </p:cNvSpPr>
            <p:nvPr/>
          </p:nvSpPr>
          <p:spPr bwMode="auto">
            <a:xfrm rot="-5400000">
              <a:off x="4830973" y="474329"/>
              <a:ext cx="246960" cy="43682"/>
            </a:xfrm>
            <a:prstGeom prst="homePlate">
              <a:avLst>
                <a:gd name="adj" fmla="val 42533"/>
              </a:avLst>
            </a:prstGeom>
            <a:gradFill rotWithShape="0">
              <a:gsLst>
                <a:gs pos="0">
                  <a:srgbClr val="002060"/>
                </a:gs>
                <a:gs pos="25000">
                  <a:srgbClr val="21D6E0"/>
                </a:gs>
                <a:gs pos="75000">
                  <a:srgbClr val="0087E6"/>
                </a:gs>
                <a:gs pos="100000">
                  <a:srgbClr val="005CBF"/>
                </a:gs>
              </a:gsLst>
              <a:lin ang="5400000"/>
            </a:gradFill>
            <a:ln w="9525">
              <a:solidFill>
                <a:srgbClr val="4A7EBB"/>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noProof="1">
                <a:solidFill>
                  <a:srgbClr val="FFFFFF"/>
                </a:solidFill>
              </a:endParaRPr>
            </a:p>
          </p:txBody>
        </p:sp>
        <p:sp>
          <p:nvSpPr>
            <p:cNvPr id="75816" name="右箭头 255">
              <a:extLst>
                <a:ext uri="{FF2B5EF4-FFF2-40B4-BE49-F238E27FC236}">
                  <a16:creationId xmlns:a16="http://schemas.microsoft.com/office/drawing/2014/main" id="{D60043CA-0EFA-4FFB-BA8E-0DC5FD8548A3}"/>
                </a:ext>
              </a:extLst>
            </p:cNvPr>
            <p:cNvSpPr>
              <a:spLocks noChangeArrowheads="1"/>
            </p:cNvSpPr>
            <p:nvPr/>
          </p:nvSpPr>
          <p:spPr bwMode="auto">
            <a:xfrm>
              <a:off x="561956" y="363144"/>
              <a:ext cx="7770551" cy="280684"/>
            </a:xfrm>
            <a:prstGeom prst="rightArrow">
              <a:avLst>
                <a:gd name="adj1" fmla="val 50000"/>
                <a:gd name="adj2" fmla="val 49986"/>
              </a:avLst>
            </a:prstGeom>
            <a:gradFill rotWithShape="1">
              <a:gsLst>
                <a:gs pos="0">
                  <a:srgbClr val="2787A0"/>
                </a:gs>
                <a:gs pos="80000">
                  <a:srgbClr val="36B1D2"/>
                </a:gs>
                <a:gs pos="100000">
                  <a:srgbClr val="34B3D6"/>
                </a:gs>
              </a:gsLst>
              <a:lin ang="5400000"/>
            </a:gradFill>
            <a:ln w="9525">
              <a:solidFill>
                <a:srgbClr val="46AAC5"/>
              </a:solidFill>
              <a:miter lim="800000"/>
              <a:headEnd/>
              <a:tailEnd/>
            </a:ln>
            <a:effectLst>
              <a:outerShdw blurRad="63500" dist="23000" dir="5400000" algn="ctr" rotWithShape="0">
                <a:srgbClr val="000000">
                  <a:alpha val="34000"/>
                </a:srgbClr>
              </a:outerShdw>
            </a:effectLst>
          </p:spPr>
          <p:txBody>
            <a:bodyPr wrap="none" anchor="ctr"/>
            <a:lstStyle/>
            <a:p>
              <a:pPr algn="ctr">
                <a:defRPr/>
              </a:pPr>
              <a:endParaRPr lang="zh-CN" altLang="en-US" sz="2000" b="1" noProof="1">
                <a:solidFill>
                  <a:srgbClr val="FFFFFF"/>
                </a:solidFill>
                <a:cs typeface="Arial" pitchFamily="34" charset="0"/>
              </a:endParaRPr>
            </a:p>
          </p:txBody>
        </p:sp>
        <p:sp>
          <p:nvSpPr>
            <p:cNvPr id="97315" name="Text Box 55"/>
            <p:cNvSpPr txBox="1">
              <a:spLocks noChangeArrowheads="1"/>
            </p:cNvSpPr>
            <p:nvPr/>
          </p:nvSpPr>
          <p:spPr bwMode="auto">
            <a:xfrm>
              <a:off x="0" y="681623"/>
              <a:ext cx="1224974" cy="39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rPr>
                <a:t>OneOPS</a:t>
              </a:r>
              <a:endParaRPr lang="en-US" altLang="zh-CN" sz="2000" b="1" baseline="30000">
                <a:solidFill>
                  <a:srgbClr val="000000"/>
                </a:solidFill>
              </a:endParaRPr>
            </a:p>
          </p:txBody>
        </p:sp>
      </p:grpSp>
      <p:sp>
        <p:nvSpPr>
          <p:cNvPr id="97285" name="标题 3"/>
          <p:cNvSpPr txBox="1">
            <a:spLocks/>
          </p:cNvSpPr>
          <p:nvPr/>
        </p:nvSpPr>
        <p:spPr bwMode="auto">
          <a:xfrm>
            <a:off x="137543" y="59751"/>
            <a:ext cx="7786687" cy="6116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defRPr sz="3200" b="1">
                <a:solidFill>
                  <a:srgbClr val="A50021"/>
                </a:solidFill>
                <a:latin typeface="微软雅黑" panose="020B0503020204020204" pitchFamily="34" charset="-122"/>
                <a:ea typeface="微软雅黑" panose="020B0503020204020204" pitchFamily="34" charset="-122"/>
                <a:cs typeface="+mj-cs"/>
              </a:defRPr>
            </a:lvl1pPr>
          </a:lstStyle>
          <a:p>
            <a:r>
              <a:rPr lang="en-US" altLang="zh-CN" dirty="0"/>
              <a:t>(3) </a:t>
            </a:r>
            <a:r>
              <a:rPr lang="zh-CN" altLang="en-US" dirty="0"/>
              <a:t>效能评价模型与高效能并行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nodeType="afterGroup">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75781"/>
                                        </p:tgtEl>
                                        <p:attrNameLst>
                                          <p:attrName>style.visibility</p:attrName>
                                        </p:attrNameLst>
                                      </p:cBhvr>
                                      <p:to>
                                        <p:strVal val="visible"/>
                                      </p:to>
                                    </p:set>
                                    <p:animEffect transition="in" filter="checkerboard(across)">
                                      <p:cBhvr>
                                        <p:cTn id="11"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noChangeArrowheads="1"/>
          </p:cNvSpPr>
          <p:nvPr>
            <p:ph idx="1"/>
          </p:nvPr>
        </p:nvSpPr>
        <p:spPr bwMode="auto">
          <a:xfrm>
            <a:off x="107950" y="714375"/>
            <a:ext cx="8710613" cy="6143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spcBef>
                <a:spcPct val="0"/>
              </a:spcBef>
              <a:buSzTx/>
            </a:pPr>
            <a:r>
              <a:rPr lang="zh-CN" altLang="en-US"/>
              <a:t>凝聚态物理等重大进展，推动计算机使能技术蓬勃发展</a:t>
            </a:r>
            <a:endParaRPr lang="en-US" altLang="zh-CN"/>
          </a:p>
          <a:p>
            <a:pPr marL="623888" lvl="1" indent="-265113">
              <a:lnSpc>
                <a:spcPct val="100000"/>
              </a:lnSpc>
              <a:spcBef>
                <a:spcPct val="0"/>
              </a:spcBef>
              <a:buClr>
                <a:srgbClr val="F79646"/>
              </a:buClr>
            </a:pPr>
            <a:r>
              <a:rPr lang="zh-CN" altLang="en-US">
                <a:solidFill>
                  <a:srgbClr val="FF0000"/>
                </a:solidFill>
              </a:rPr>
              <a:t>光子计算机：</a:t>
            </a:r>
            <a:r>
              <a:rPr lang="zh-CN" altLang="en-US"/>
              <a:t>一种由光信号进行数字运算、逻辑操作、信息存储和处理的新型计算机</a:t>
            </a:r>
            <a:endParaRPr lang="en-US" altLang="zh-CN"/>
          </a:p>
          <a:p>
            <a:pPr marL="984250" lvl="2" indent="-265113">
              <a:lnSpc>
                <a:spcPct val="100000"/>
              </a:lnSpc>
              <a:spcBef>
                <a:spcPct val="0"/>
              </a:spcBef>
            </a:pPr>
            <a:r>
              <a:rPr lang="zh-CN" altLang="en-US" sz="2000"/>
              <a:t>基本组成部件是集成光路，如激光器、光学透镜、滤</a:t>
            </a:r>
            <a:endParaRPr lang="en-US" altLang="zh-CN" sz="2000"/>
          </a:p>
          <a:p>
            <a:pPr marL="984250" lvl="2" indent="-265113">
              <a:lnSpc>
                <a:spcPct val="100000"/>
              </a:lnSpc>
              <a:spcBef>
                <a:spcPct val="0"/>
              </a:spcBef>
              <a:buFont typeface="Wingdings" panose="05000000000000000000" pitchFamily="2" charset="2"/>
              <a:buNone/>
            </a:pPr>
            <a:r>
              <a:rPr lang="zh-CN" altLang="en-US" sz="2000"/>
              <a:t>波器等光学元件和设备</a:t>
            </a:r>
            <a:endParaRPr lang="en-US" altLang="zh-CN" sz="2000"/>
          </a:p>
          <a:p>
            <a:pPr marL="984250" lvl="2" indent="-265113">
              <a:lnSpc>
                <a:spcPct val="100000"/>
              </a:lnSpc>
              <a:spcBef>
                <a:spcPct val="0"/>
              </a:spcBef>
            </a:pPr>
            <a:r>
              <a:rPr lang="zh-CN" altLang="en-US" sz="2000"/>
              <a:t>以光子代替电子，光运算代替电运算</a:t>
            </a:r>
            <a:endParaRPr lang="en-US" altLang="zh-CN" sz="2000"/>
          </a:p>
          <a:p>
            <a:pPr marL="984250" lvl="2" indent="-265113">
              <a:lnSpc>
                <a:spcPct val="100000"/>
              </a:lnSpc>
              <a:spcBef>
                <a:spcPct val="0"/>
              </a:spcBef>
            </a:pPr>
            <a:r>
              <a:rPr lang="zh-CN" altLang="en-US" sz="2000"/>
              <a:t>速度可高达一万亿次，存储量是现代计算机的几万倍</a:t>
            </a:r>
            <a:endParaRPr lang="en-US" altLang="zh-CN" sz="2000"/>
          </a:p>
          <a:p>
            <a:pPr marL="984250" lvl="2" indent="-265113">
              <a:lnSpc>
                <a:spcPct val="100000"/>
              </a:lnSpc>
              <a:spcBef>
                <a:spcPct val="0"/>
              </a:spcBef>
            </a:pPr>
            <a:r>
              <a:rPr lang="en-US" altLang="zh-CN" sz="2000"/>
              <a:t>1990</a:t>
            </a:r>
            <a:r>
              <a:rPr lang="zh-CN" altLang="en-US" sz="2000"/>
              <a:t>年，美国贝尔实验室研制成世界上第一台光子计算机</a:t>
            </a:r>
            <a:endParaRPr lang="en-US" altLang="zh-CN"/>
          </a:p>
          <a:p>
            <a:pPr marL="623888" lvl="1" indent="-265113">
              <a:lnSpc>
                <a:spcPct val="100000"/>
              </a:lnSpc>
              <a:spcBef>
                <a:spcPct val="0"/>
              </a:spcBef>
              <a:buClr>
                <a:srgbClr val="F79646"/>
              </a:buClr>
            </a:pPr>
            <a:r>
              <a:rPr lang="zh-CN" altLang="en-US">
                <a:solidFill>
                  <a:srgbClr val="FF0000"/>
                </a:solidFill>
              </a:rPr>
              <a:t>量子计算机：</a:t>
            </a:r>
            <a:r>
              <a:rPr lang="zh-CN" altLang="en-US"/>
              <a:t>一种遵循量子力学规律进行数字运算、逻辑操作、信息存储和处理量子信息的新型计算机</a:t>
            </a:r>
            <a:endParaRPr lang="en-US" altLang="zh-CN"/>
          </a:p>
          <a:p>
            <a:pPr marL="984250" lvl="2" indent="-265113">
              <a:lnSpc>
                <a:spcPct val="100000"/>
              </a:lnSpc>
              <a:spcBef>
                <a:spcPct val="0"/>
              </a:spcBef>
            </a:pPr>
            <a:r>
              <a:rPr lang="zh-CN" altLang="en-US" sz="2000"/>
              <a:t>量子计算用来存储数据的对象是量子比特，使用量子算法进行数据操作</a:t>
            </a:r>
            <a:endParaRPr lang="en-US" altLang="zh-CN" sz="2000"/>
          </a:p>
          <a:p>
            <a:pPr marL="984250" lvl="2" indent="-265113">
              <a:lnSpc>
                <a:spcPct val="100000"/>
              </a:lnSpc>
              <a:spcBef>
                <a:spcPct val="0"/>
              </a:spcBef>
            </a:pPr>
            <a:r>
              <a:rPr lang="zh-CN" altLang="en-US" sz="2000"/>
              <a:t>量子计算最本质的特征：量子叠加性和量子相干性</a:t>
            </a:r>
            <a:endParaRPr lang="en-US" altLang="zh-CN" sz="2000"/>
          </a:p>
          <a:p>
            <a:pPr marL="984250" lvl="2" indent="-265113">
              <a:lnSpc>
                <a:spcPct val="100000"/>
              </a:lnSpc>
              <a:spcBef>
                <a:spcPct val="0"/>
              </a:spcBef>
            </a:pPr>
            <a:r>
              <a:rPr lang="zh-CN" altLang="en-US" sz="2000"/>
              <a:t>以处于量子状态的原子作为中央处理器和内存，运算速度比奔腾</a:t>
            </a:r>
            <a:r>
              <a:rPr lang="en-US" altLang="zh-CN" sz="2000"/>
              <a:t>4</a:t>
            </a:r>
            <a:r>
              <a:rPr lang="zh-CN" altLang="en-US" sz="2000"/>
              <a:t>芯片快</a:t>
            </a:r>
            <a:r>
              <a:rPr lang="en-US" altLang="zh-CN" sz="2000"/>
              <a:t>10</a:t>
            </a:r>
            <a:r>
              <a:rPr lang="zh-CN" altLang="en-US" sz="2000"/>
              <a:t>亿倍，可轻易破解任何安全密码</a:t>
            </a:r>
            <a:endParaRPr lang="en-US" altLang="zh-CN" sz="2000"/>
          </a:p>
          <a:p>
            <a:pPr marL="984250" lvl="2" indent="-265113">
              <a:lnSpc>
                <a:spcPct val="100000"/>
              </a:lnSpc>
              <a:spcBef>
                <a:spcPct val="0"/>
              </a:spcBef>
            </a:pPr>
            <a:r>
              <a:rPr lang="en-US" altLang="zh-CN" sz="2000"/>
              <a:t>2013</a:t>
            </a:r>
            <a:r>
              <a:rPr lang="zh-CN" altLang="en-US" sz="2000"/>
              <a:t>年，</a:t>
            </a:r>
            <a:r>
              <a:rPr lang="en-US" altLang="zh-CN" sz="2000"/>
              <a:t>D-Wave System Inc</a:t>
            </a:r>
            <a:r>
              <a:rPr lang="zh-CN" altLang="en-US" sz="2000"/>
              <a:t>宣称实现</a:t>
            </a:r>
            <a:r>
              <a:rPr lang="en-US" altLang="zh-CN" sz="2000"/>
              <a:t>512</a:t>
            </a:r>
            <a:r>
              <a:rPr lang="zh-CN" altLang="en-US" sz="2000"/>
              <a:t>量子位的</a:t>
            </a:r>
            <a:endParaRPr lang="en-US" altLang="zh-CN" sz="2000"/>
          </a:p>
          <a:p>
            <a:pPr marL="984250" lvl="2" indent="-265113">
              <a:lnSpc>
                <a:spcPct val="100000"/>
              </a:lnSpc>
              <a:spcBef>
                <a:spcPct val="0"/>
              </a:spcBef>
              <a:buFont typeface="Wingdings" panose="05000000000000000000" pitchFamily="2" charset="2"/>
              <a:buNone/>
            </a:pPr>
            <a:r>
              <a:rPr lang="en-US" altLang="zh-CN" sz="2000"/>
              <a:t>D-Wave Two</a:t>
            </a:r>
            <a:r>
              <a:rPr lang="zh-CN" altLang="en-US" sz="2000"/>
              <a:t>量子计算机</a:t>
            </a:r>
            <a:endParaRPr lang="en-US" altLang="zh-CN" sz="2000"/>
          </a:p>
        </p:txBody>
      </p:sp>
      <p:sp>
        <p:nvSpPr>
          <p:cNvPr id="105475" name="Rectangle 2"/>
          <p:cNvSpPr>
            <a:spLocks noChangeArrowheads="1"/>
          </p:cNvSpPr>
          <p:nvPr/>
        </p:nvSpPr>
        <p:spPr bwMode="auto">
          <a:xfrm>
            <a:off x="125090" y="0"/>
            <a:ext cx="8067675" cy="5755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a:solidFill>
                  <a:srgbClr val="A50021"/>
                </a:solidFill>
                <a:latin typeface="微软雅黑" panose="020B0503020204020204" pitchFamily="34" charset="-122"/>
                <a:ea typeface="微软雅黑" panose="020B0503020204020204" pitchFamily="34" charset="-122"/>
                <a:cs typeface="+mj-cs"/>
              </a:rPr>
              <a:t>1.6  </a:t>
            </a:r>
            <a:r>
              <a:rPr lang="zh-CN" altLang="en-US" sz="3200" b="1" dirty="0">
                <a:solidFill>
                  <a:srgbClr val="A50021"/>
                </a:solidFill>
                <a:latin typeface="微软雅黑" panose="020B0503020204020204" pitchFamily="34" charset="-122"/>
                <a:ea typeface="微软雅黑" panose="020B0503020204020204" pitchFamily="34" charset="-122"/>
                <a:cs typeface="+mj-cs"/>
              </a:rPr>
              <a:t>计算机的发展</a:t>
            </a:r>
          </a:p>
        </p:txBody>
      </p:sp>
      <p:pic>
        <p:nvPicPr>
          <p:cNvPr id="49160" name="Picture 8">
            <a:extLst>
              <a:ext uri="{FF2B5EF4-FFF2-40B4-BE49-F238E27FC236}">
                <a16:creationId xmlns:a16="http://schemas.microsoft.com/office/drawing/2014/main" id="{D9367BFF-6B3E-485F-8821-6F44924FF0AD}"/>
              </a:ext>
            </a:extLst>
          </p:cNvPr>
          <p:cNvPicPr>
            <a:picLocks noChangeAspect="1" noChangeArrowheads="1"/>
          </p:cNvPicPr>
          <p:nvPr/>
        </p:nvPicPr>
        <p:blipFill>
          <a:blip r:embed="rId3"/>
          <a:srcRect/>
          <a:stretch>
            <a:fillRect/>
          </a:stretch>
        </p:blipFill>
        <p:spPr bwMode="auto">
          <a:xfrm>
            <a:off x="8027988" y="1500188"/>
            <a:ext cx="858837" cy="1733550"/>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4" descr="dwav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9563" y="5445125"/>
            <a:ext cx="96837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animEffect transition="in" filter="blinds(horizontal)">
                                      <p:cBhvr>
                                        <p:cTn id="7" dur="500"/>
                                        <p:tgtEl>
                                          <p:spTgt spid="4915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4">
                                            <p:txEl>
                                              <p:pRg st="2" end="2"/>
                                            </p:txEl>
                                          </p:spTgt>
                                        </p:tgtEl>
                                        <p:attrNameLst>
                                          <p:attrName>style.visibility</p:attrName>
                                        </p:attrNameLst>
                                      </p:cBhvr>
                                      <p:to>
                                        <p:strVal val="visible"/>
                                      </p:to>
                                    </p:set>
                                    <p:animEffect transition="in" filter="blinds(horizontal)">
                                      <p:cBhvr>
                                        <p:cTn id="10" dur="500"/>
                                        <p:tgtEl>
                                          <p:spTgt spid="4915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154">
                                            <p:txEl>
                                              <p:pRg st="3" end="3"/>
                                            </p:txEl>
                                          </p:spTgt>
                                        </p:tgtEl>
                                        <p:attrNameLst>
                                          <p:attrName>style.visibility</p:attrName>
                                        </p:attrNameLst>
                                      </p:cBhvr>
                                      <p:to>
                                        <p:strVal val="visible"/>
                                      </p:to>
                                    </p:set>
                                    <p:animEffect transition="in" filter="blinds(horizontal)">
                                      <p:cBhvr>
                                        <p:cTn id="13" dur="500"/>
                                        <p:tgtEl>
                                          <p:spTgt spid="4915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9154">
                                            <p:txEl>
                                              <p:pRg st="4" end="4"/>
                                            </p:txEl>
                                          </p:spTgt>
                                        </p:tgtEl>
                                        <p:attrNameLst>
                                          <p:attrName>style.visibility</p:attrName>
                                        </p:attrNameLst>
                                      </p:cBhvr>
                                      <p:to>
                                        <p:strVal val="visible"/>
                                      </p:to>
                                    </p:set>
                                    <p:animEffect transition="in" filter="blinds(horizontal)">
                                      <p:cBhvr>
                                        <p:cTn id="16" dur="500"/>
                                        <p:tgtEl>
                                          <p:spTgt spid="4915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9154">
                                            <p:txEl>
                                              <p:pRg st="5" end="5"/>
                                            </p:txEl>
                                          </p:spTgt>
                                        </p:tgtEl>
                                        <p:attrNameLst>
                                          <p:attrName>style.visibility</p:attrName>
                                        </p:attrNameLst>
                                      </p:cBhvr>
                                      <p:to>
                                        <p:strVal val="visible"/>
                                      </p:to>
                                    </p:set>
                                    <p:animEffect transition="in" filter="blinds(horizontal)">
                                      <p:cBhvr>
                                        <p:cTn id="19" dur="500"/>
                                        <p:tgtEl>
                                          <p:spTgt spid="4915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9154">
                                            <p:txEl>
                                              <p:pRg st="6" end="6"/>
                                            </p:txEl>
                                          </p:spTgt>
                                        </p:tgtEl>
                                        <p:attrNameLst>
                                          <p:attrName>style.visibility</p:attrName>
                                        </p:attrNameLst>
                                      </p:cBhvr>
                                      <p:to>
                                        <p:strVal val="visible"/>
                                      </p:to>
                                    </p:set>
                                    <p:animEffect transition="in" filter="blinds(horizontal)">
                                      <p:cBhvr>
                                        <p:cTn id="22" dur="500"/>
                                        <p:tgtEl>
                                          <p:spTgt spid="49154">
                                            <p:txEl>
                                              <p:pRg st="6" end="6"/>
                                            </p:txEl>
                                          </p:spTgt>
                                        </p:tgtEl>
                                      </p:cBhvr>
                                    </p:animEffect>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49160"/>
                                        </p:tgtEl>
                                        <p:attrNameLst>
                                          <p:attrName>style.visibility</p:attrName>
                                        </p:attrNameLst>
                                      </p:cBhvr>
                                      <p:to>
                                        <p:strVal val="visible"/>
                                      </p:to>
                                    </p:set>
                                    <p:animEffect transition="in" filter="blinds(horizontal)">
                                      <p:cBhvr>
                                        <p:cTn id="26" dur="500"/>
                                        <p:tgtEl>
                                          <p:spTgt spid="4916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9154">
                                            <p:txEl>
                                              <p:pRg st="7" end="7"/>
                                            </p:txEl>
                                          </p:spTgt>
                                        </p:tgtEl>
                                        <p:attrNameLst>
                                          <p:attrName>style.visibility</p:attrName>
                                        </p:attrNameLst>
                                      </p:cBhvr>
                                      <p:to>
                                        <p:strVal val="visible"/>
                                      </p:to>
                                    </p:set>
                                    <p:animEffect transition="in" filter="blinds(horizontal)">
                                      <p:cBhvr>
                                        <p:cTn id="31" dur="500"/>
                                        <p:tgtEl>
                                          <p:spTgt spid="49154">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9154">
                                            <p:txEl>
                                              <p:pRg st="8" end="8"/>
                                            </p:txEl>
                                          </p:spTgt>
                                        </p:tgtEl>
                                        <p:attrNameLst>
                                          <p:attrName>style.visibility</p:attrName>
                                        </p:attrNameLst>
                                      </p:cBhvr>
                                      <p:to>
                                        <p:strVal val="visible"/>
                                      </p:to>
                                    </p:set>
                                    <p:animEffect transition="in" filter="blinds(horizontal)">
                                      <p:cBhvr>
                                        <p:cTn id="34" dur="500"/>
                                        <p:tgtEl>
                                          <p:spTgt spid="49154">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49154">
                                            <p:txEl>
                                              <p:pRg st="9" end="9"/>
                                            </p:txEl>
                                          </p:spTgt>
                                        </p:tgtEl>
                                        <p:attrNameLst>
                                          <p:attrName>style.visibility</p:attrName>
                                        </p:attrNameLst>
                                      </p:cBhvr>
                                      <p:to>
                                        <p:strVal val="visible"/>
                                      </p:to>
                                    </p:set>
                                    <p:animEffect transition="in" filter="blinds(horizontal)">
                                      <p:cBhvr>
                                        <p:cTn id="37" dur="500"/>
                                        <p:tgtEl>
                                          <p:spTgt spid="49154">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9154">
                                            <p:txEl>
                                              <p:pRg st="10" end="10"/>
                                            </p:txEl>
                                          </p:spTgt>
                                        </p:tgtEl>
                                        <p:attrNameLst>
                                          <p:attrName>style.visibility</p:attrName>
                                        </p:attrNameLst>
                                      </p:cBhvr>
                                      <p:to>
                                        <p:strVal val="visible"/>
                                      </p:to>
                                    </p:set>
                                    <p:animEffect transition="in" filter="blinds(horizontal)">
                                      <p:cBhvr>
                                        <p:cTn id="40" dur="500"/>
                                        <p:tgtEl>
                                          <p:spTgt spid="49154">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49154">
                                            <p:txEl>
                                              <p:pRg st="11" end="11"/>
                                            </p:txEl>
                                          </p:spTgt>
                                        </p:tgtEl>
                                        <p:attrNameLst>
                                          <p:attrName>style.visibility</p:attrName>
                                        </p:attrNameLst>
                                      </p:cBhvr>
                                      <p:to>
                                        <p:strVal val="visible"/>
                                      </p:to>
                                    </p:set>
                                    <p:animEffect transition="in" filter="blinds(horizontal)">
                                      <p:cBhvr>
                                        <p:cTn id="43" dur="500"/>
                                        <p:tgtEl>
                                          <p:spTgt spid="49154">
                                            <p:txEl>
                                              <p:pRg st="11" end="11"/>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9154">
                                            <p:txEl>
                                              <p:pRg st="12" end="12"/>
                                            </p:txEl>
                                          </p:spTgt>
                                        </p:tgtEl>
                                        <p:attrNameLst>
                                          <p:attrName>style.visibility</p:attrName>
                                        </p:attrNameLst>
                                      </p:cBhvr>
                                      <p:to>
                                        <p:strVal val="visible"/>
                                      </p:to>
                                    </p:set>
                                    <p:animEffect transition="in" filter="blinds(horizontal)">
                                      <p:cBhvr>
                                        <p:cTn id="46" dur="500"/>
                                        <p:tgtEl>
                                          <p:spTgt spid="49154">
                                            <p:txEl>
                                              <p:pRg st="12" end="12"/>
                                            </p:txEl>
                                          </p:spTgt>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noChangeArrowheads="1"/>
          </p:cNvSpPr>
          <p:nvPr>
            <p:ph idx="1"/>
          </p:nvPr>
        </p:nvSpPr>
        <p:spPr bwMode="auto">
          <a:xfrm>
            <a:off x="412750" y="622300"/>
            <a:ext cx="8445500" cy="4878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lnSpc>
                <a:spcPct val="100000"/>
              </a:lnSpc>
              <a:spcBef>
                <a:spcPct val="0"/>
              </a:spcBef>
              <a:buSzTx/>
            </a:pPr>
            <a:r>
              <a:rPr lang="zh-CN" altLang="en-US"/>
              <a:t>凝聚态物理、化学、生物等重大进展，推动计算机使能技术蓬勃发展</a:t>
            </a:r>
            <a:endParaRPr lang="en-US" altLang="zh-CN"/>
          </a:p>
          <a:p>
            <a:pPr marL="623888" lvl="1" indent="-265113">
              <a:lnSpc>
                <a:spcPct val="100000"/>
              </a:lnSpc>
              <a:spcBef>
                <a:spcPct val="0"/>
              </a:spcBef>
              <a:buClr>
                <a:srgbClr val="F79646"/>
              </a:buClr>
            </a:pPr>
            <a:r>
              <a:rPr lang="zh-CN" altLang="en-US">
                <a:solidFill>
                  <a:srgbClr val="FF0000"/>
                </a:solidFill>
              </a:rPr>
              <a:t>纳米计算机</a:t>
            </a:r>
            <a:r>
              <a:rPr lang="zh-CN" altLang="en-US"/>
              <a:t>：采用纳米技术研发的新型高性能计算机</a:t>
            </a:r>
            <a:endParaRPr lang="en-US" altLang="zh-CN"/>
          </a:p>
          <a:p>
            <a:pPr marL="984250" lvl="2" indent="-265113">
              <a:lnSpc>
                <a:spcPct val="100000"/>
              </a:lnSpc>
              <a:spcBef>
                <a:spcPct val="0"/>
              </a:spcBef>
            </a:pPr>
            <a:r>
              <a:rPr lang="zh-CN" altLang="en-US"/>
              <a:t>纳米管替代硅芯片</a:t>
            </a:r>
            <a:endParaRPr lang="en-US" altLang="zh-CN"/>
          </a:p>
          <a:p>
            <a:pPr marL="984250" lvl="2" indent="-265113">
              <a:lnSpc>
                <a:spcPct val="100000"/>
              </a:lnSpc>
              <a:spcBef>
                <a:spcPct val="0"/>
              </a:spcBef>
            </a:pPr>
            <a:r>
              <a:rPr lang="en-US" altLang="zh-CN"/>
              <a:t>2013</a:t>
            </a:r>
            <a:r>
              <a:rPr lang="zh-CN" altLang="en-US"/>
              <a:t>年</a:t>
            </a:r>
            <a:r>
              <a:rPr lang="en-US" altLang="zh-CN"/>
              <a:t>9</a:t>
            </a:r>
            <a:r>
              <a:rPr lang="zh-CN" altLang="en-US"/>
              <a:t>月</a:t>
            </a:r>
            <a:r>
              <a:rPr lang="en-US" altLang="zh-CN"/>
              <a:t>26</a:t>
            </a:r>
            <a:r>
              <a:rPr lang="zh-CN" altLang="en-US"/>
              <a:t>日，斯坦福大学宣布人类首台基于碳纳米晶体管技术的计算机已成功测试运行，包括</a:t>
            </a:r>
            <a:r>
              <a:rPr lang="en-US" altLang="zh-CN"/>
              <a:t>178</a:t>
            </a:r>
            <a:r>
              <a:rPr lang="zh-CN" altLang="en-US"/>
              <a:t>个碳纳米管，并运行只支持计数和排列等简单功能的操作系统</a:t>
            </a:r>
            <a:endParaRPr lang="en-US" altLang="zh-CN"/>
          </a:p>
          <a:p>
            <a:pPr marL="623888" lvl="1" indent="-265113">
              <a:lnSpc>
                <a:spcPct val="100000"/>
              </a:lnSpc>
              <a:spcBef>
                <a:spcPct val="0"/>
              </a:spcBef>
              <a:buClr>
                <a:srgbClr val="F79646"/>
              </a:buClr>
            </a:pPr>
            <a:r>
              <a:rPr lang="zh-CN" altLang="en-US">
                <a:solidFill>
                  <a:srgbClr val="FF0000"/>
                </a:solidFill>
              </a:rPr>
              <a:t>分子计算机</a:t>
            </a:r>
            <a:r>
              <a:rPr lang="zh-CN" altLang="en-US"/>
              <a:t>：运行是吸收分子晶体上以电荷形式存在的信息，并以更有效的方式进行组织排列</a:t>
            </a:r>
            <a:endParaRPr lang="en-US" altLang="zh-CN"/>
          </a:p>
          <a:p>
            <a:pPr marL="984250" lvl="2" indent="-265113">
              <a:lnSpc>
                <a:spcPct val="100000"/>
              </a:lnSpc>
              <a:spcBef>
                <a:spcPct val="0"/>
              </a:spcBef>
            </a:pPr>
            <a:r>
              <a:rPr lang="zh-CN" altLang="en-US"/>
              <a:t>运算就是蛋白质分子与周围物理化学介质的相互作用过程</a:t>
            </a:r>
            <a:endParaRPr lang="en-US" altLang="zh-CN"/>
          </a:p>
          <a:p>
            <a:pPr marL="984250" lvl="2" indent="-265113">
              <a:lnSpc>
                <a:spcPct val="100000"/>
              </a:lnSpc>
              <a:spcBef>
                <a:spcPct val="0"/>
              </a:spcBef>
            </a:pPr>
            <a:r>
              <a:rPr lang="zh-CN" altLang="en-US"/>
              <a:t>凭借分子纳米级的尺寸，分子计算机的体积剧减</a:t>
            </a:r>
            <a:endParaRPr lang="en-US" altLang="zh-CN"/>
          </a:p>
          <a:p>
            <a:pPr marL="984250" lvl="2" indent="-265113">
              <a:lnSpc>
                <a:spcPct val="100000"/>
              </a:lnSpc>
              <a:spcBef>
                <a:spcPct val="0"/>
              </a:spcBef>
            </a:pPr>
            <a:r>
              <a:rPr lang="en-US" altLang="zh-CN"/>
              <a:t>1999</a:t>
            </a:r>
            <a:r>
              <a:rPr lang="zh-CN" altLang="en-US"/>
              <a:t>年，美国惠普和加州大学宣布研制出分子计算机的逻辑门电路</a:t>
            </a:r>
            <a:endParaRPr lang="en-US" altLang="zh-CN"/>
          </a:p>
          <a:p>
            <a:pPr marL="623888" lvl="1" indent="-265113">
              <a:lnSpc>
                <a:spcPct val="100000"/>
              </a:lnSpc>
              <a:spcBef>
                <a:spcPct val="0"/>
              </a:spcBef>
              <a:buClr>
                <a:srgbClr val="F79646"/>
              </a:buClr>
            </a:pPr>
            <a:r>
              <a:rPr lang="zh-CN" altLang="en-US">
                <a:solidFill>
                  <a:srgbClr val="FF0000"/>
                </a:solidFill>
              </a:rPr>
              <a:t>生物计算机</a:t>
            </a:r>
            <a:r>
              <a:rPr lang="zh-CN" altLang="en-US"/>
              <a:t>：又称仿生计算机，以核酸分子作为“数据”，以生物酶及生物操作作为信息处理工具的一</a:t>
            </a:r>
            <a:endParaRPr lang="en-US" altLang="zh-CN"/>
          </a:p>
          <a:p>
            <a:pPr marL="623888" lvl="1" indent="-265113">
              <a:lnSpc>
                <a:spcPct val="100000"/>
              </a:lnSpc>
              <a:spcBef>
                <a:spcPct val="0"/>
              </a:spcBef>
              <a:buClr>
                <a:srgbClr val="F79646"/>
              </a:buClr>
              <a:buFont typeface="Wingdings" panose="05000000000000000000" pitchFamily="2" charset="2"/>
              <a:buNone/>
            </a:pPr>
            <a:r>
              <a:rPr lang="zh-CN" altLang="en-US"/>
              <a:t>种新颖的计算机模型 </a:t>
            </a:r>
            <a:endParaRPr lang="en-US" altLang="zh-CN"/>
          </a:p>
          <a:p>
            <a:pPr marL="984250" lvl="2" indent="-265113">
              <a:lnSpc>
                <a:spcPct val="100000"/>
              </a:lnSpc>
              <a:spcBef>
                <a:spcPct val="0"/>
              </a:spcBef>
            </a:pPr>
            <a:r>
              <a:rPr lang="zh-CN" altLang="en-US"/>
              <a:t>用蛋白质制造电脑芯片，以生物芯片来替代半导体</a:t>
            </a:r>
            <a:endParaRPr lang="en-US" altLang="zh-CN"/>
          </a:p>
          <a:p>
            <a:pPr marL="984250" lvl="2" indent="-265113">
              <a:lnSpc>
                <a:spcPct val="100000"/>
              </a:lnSpc>
              <a:spcBef>
                <a:spcPct val="0"/>
              </a:spcBef>
              <a:buFont typeface="Wingdings" panose="05000000000000000000" pitchFamily="2" charset="2"/>
              <a:buNone/>
            </a:pPr>
            <a:r>
              <a:rPr lang="zh-CN" altLang="en-US"/>
              <a:t>硅片，运算速度比当今计算机快</a:t>
            </a:r>
            <a:r>
              <a:rPr lang="en-US" altLang="zh-CN"/>
              <a:t>10</a:t>
            </a:r>
            <a:r>
              <a:rPr lang="zh-CN" altLang="en-US"/>
              <a:t>万倍</a:t>
            </a:r>
            <a:endParaRPr lang="en-US" altLang="zh-CN"/>
          </a:p>
          <a:p>
            <a:pPr marL="984250" lvl="2" indent="-265113">
              <a:lnSpc>
                <a:spcPct val="100000"/>
              </a:lnSpc>
              <a:spcBef>
                <a:spcPct val="0"/>
              </a:spcBef>
            </a:pPr>
            <a:r>
              <a:rPr lang="zh-CN" altLang="en-US"/>
              <a:t>利用有机化合物存储数据，存储量可达普通电脑的</a:t>
            </a:r>
            <a:endParaRPr lang="en-US" altLang="zh-CN"/>
          </a:p>
          <a:p>
            <a:pPr marL="984250" lvl="2" indent="-265113">
              <a:lnSpc>
                <a:spcPct val="100000"/>
              </a:lnSpc>
              <a:spcBef>
                <a:spcPct val="0"/>
              </a:spcBef>
              <a:buFont typeface="Wingdings" panose="05000000000000000000" pitchFamily="2" charset="2"/>
              <a:buNone/>
            </a:pPr>
            <a:r>
              <a:rPr lang="en-US" altLang="zh-CN"/>
              <a:t>10</a:t>
            </a:r>
            <a:r>
              <a:rPr lang="zh-CN" altLang="en-US"/>
              <a:t>亿倍</a:t>
            </a:r>
            <a:endParaRPr lang="en-US" altLang="zh-CN"/>
          </a:p>
        </p:txBody>
      </p:sp>
      <p:sp>
        <p:nvSpPr>
          <p:cNvPr id="107523" name="Rectangle 2"/>
          <p:cNvSpPr>
            <a:spLocks noChangeArrowheads="1"/>
          </p:cNvSpPr>
          <p:nvPr/>
        </p:nvSpPr>
        <p:spPr bwMode="auto">
          <a:xfrm>
            <a:off x="107504" y="0"/>
            <a:ext cx="8067675" cy="5501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a:solidFill>
                  <a:srgbClr val="A50021"/>
                </a:solidFill>
                <a:latin typeface="微软雅黑" panose="020B0503020204020204" pitchFamily="34" charset="-122"/>
                <a:ea typeface="微软雅黑" panose="020B0503020204020204" pitchFamily="34" charset="-122"/>
                <a:cs typeface="+mj-cs"/>
              </a:rPr>
              <a:t>1.6  </a:t>
            </a:r>
            <a:r>
              <a:rPr lang="zh-CN" altLang="en-US" sz="3200" b="1" dirty="0">
                <a:solidFill>
                  <a:srgbClr val="A50021"/>
                </a:solidFill>
                <a:latin typeface="微软雅黑" panose="020B0503020204020204" pitchFamily="34" charset="-122"/>
                <a:ea typeface="微软雅黑" panose="020B0503020204020204" pitchFamily="34" charset="-122"/>
                <a:cs typeface="+mj-cs"/>
              </a:rPr>
              <a:t>计算机的发展</a:t>
            </a:r>
          </a:p>
        </p:txBody>
      </p:sp>
      <p:pic>
        <p:nvPicPr>
          <p:cNvPr id="100354" name="Picture 2">
            <a:extLst>
              <a:ext uri="{FF2B5EF4-FFF2-40B4-BE49-F238E27FC236}">
                <a16:creationId xmlns:a16="http://schemas.microsoft.com/office/drawing/2014/main" id="{38F0AB15-E986-4AB5-84B5-576B41420CBB}"/>
              </a:ext>
            </a:extLst>
          </p:cNvPr>
          <p:cNvPicPr>
            <a:picLocks noChangeAspect="1" noChangeArrowheads="1"/>
          </p:cNvPicPr>
          <p:nvPr/>
        </p:nvPicPr>
        <p:blipFill>
          <a:blip r:embed="rId2"/>
          <a:srcRect/>
          <a:stretch>
            <a:fillRect/>
          </a:stretch>
        </p:blipFill>
        <p:spPr bwMode="auto">
          <a:xfrm>
            <a:off x="7235825" y="4857750"/>
            <a:ext cx="1706563" cy="1971675"/>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3">
            <a:extLst>
              <a:ext uri="{FF2B5EF4-FFF2-40B4-BE49-F238E27FC236}">
                <a16:creationId xmlns:a16="http://schemas.microsoft.com/office/drawing/2014/main" id="{913760F3-D35B-461F-9E11-6090B853AD90}"/>
              </a:ext>
            </a:extLst>
          </p:cNvPr>
          <p:cNvPicPr>
            <a:picLocks noChangeAspect="1" noChangeArrowheads="1"/>
          </p:cNvPicPr>
          <p:nvPr/>
        </p:nvPicPr>
        <p:blipFill>
          <a:blip r:embed="rId3"/>
          <a:srcRect/>
          <a:stretch>
            <a:fillRect/>
          </a:stretch>
        </p:blipFill>
        <p:spPr bwMode="auto">
          <a:xfrm>
            <a:off x="7586663" y="3095625"/>
            <a:ext cx="1004887" cy="857250"/>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animEffect transition="in" filter="blinds(horizontal)">
                                      <p:cBhvr>
                                        <p:cTn id="7" dur="500"/>
                                        <p:tgtEl>
                                          <p:spTgt spid="4915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4">
                                            <p:txEl>
                                              <p:pRg st="2" end="2"/>
                                            </p:txEl>
                                          </p:spTgt>
                                        </p:tgtEl>
                                        <p:attrNameLst>
                                          <p:attrName>style.visibility</p:attrName>
                                        </p:attrNameLst>
                                      </p:cBhvr>
                                      <p:to>
                                        <p:strVal val="visible"/>
                                      </p:to>
                                    </p:set>
                                    <p:animEffect transition="in" filter="blinds(horizontal)">
                                      <p:cBhvr>
                                        <p:cTn id="10" dur="500"/>
                                        <p:tgtEl>
                                          <p:spTgt spid="4915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154">
                                            <p:txEl>
                                              <p:pRg st="3" end="3"/>
                                            </p:txEl>
                                          </p:spTgt>
                                        </p:tgtEl>
                                        <p:attrNameLst>
                                          <p:attrName>style.visibility</p:attrName>
                                        </p:attrNameLst>
                                      </p:cBhvr>
                                      <p:to>
                                        <p:strVal val="visible"/>
                                      </p:to>
                                    </p:set>
                                    <p:animEffect transition="in" filter="blinds(horizontal)">
                                      <p:cBhvr>
                                        <p:cTn id="13" dur="500"/>
                                        <p:tgtEl>
                                          <p:spTgt spid="49154">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9154">
                                            <p:txEl>
                                              <p:pRg st="4" end="4"/>
                                            </p:txEl>
                                          </p:spTgt>
                                        </p:tgtEl>
                                        <p:attrNameLst>
                                          <p:attrName>style.visibility</p:attrName>
                                        </p:attrNameLst>
                                      </p:cBhvr>
                                      <p:to>
                                        <p:strVal val="visible"/>
                                      </p:to>
                                    </p:set>
                                    <p:animEffect transition="in" filter="blinds(horizontal)">
                                      <p:cBhvr>
                                        <p:cTn id="18" dur="500"/>
                                        <p:tgtEl>
                                          <p:spTgt spid="4915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animEffect transition="in" filter="blinds(horizontal)">
                                      <p:cBhvr>
                                        <p:cTn id="21" dur="500"/>
                                        <p:tgtEl>
                                          <p:spTgt spid="4915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9154">
                                            <p:txEl>
                                              <p:pRg st="6" end="6"/>
                                            </p:txEl>
                                          </p:spTgt>
                                        </p:tgtEl>
                                        <p:attrNameLst>
                                          <p:attrName>style.visibility</p:attrName>
                                        </p:attrNameLst>
                                      </p:cBhvr>
                                      <p:to>
                                        <p:strVal val="visible"/>
                                      </p:to>
                                    </p:set>
                                    <p:animEffect transition="in" filter="blinds(horizontal)">
                                      <p:cBhvr>
                                        <p:cTn id="24" dur="500"/>
                                        <p:tgtEl>
                                          <p:spTgt spid="49154">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9154">
                                            <p:txEl>
                                              <p:pRg st="7" end="7"/>
                                            </p:txEl>
                                          </p:spTgt>
                                        </p:tgtEl>
                                        <p:attrNameLst>
                                          <p:attrName>style.visibility</p:attrName>
                                        </p:attrNameLst>
                                      </p:cBhvr>
                                      <p:to>
                                        <p:strVal val="visible"/>
                                      </p:to>
                                    </p:set>
                                    <p:animEffect transition="in" filter="blinds(horizontal)">
                                      <p:cBhvr>
                                        <p:cTn id="27" dur="500"/>
                                        <p:tgtEl>
                                          <p:spTgt spid="49154">
                                            <p:txEl>
                                              <p:pRg st="7" end="7"/>
                                            </p:txEl>
                                          </p:spTgt>
                                        </p:tgtEl>
                                      </p:cBhvr>
                                    </p:animEffect>
                                  </p:childTnLst>
                                </p:cTn>
                              </p:par>
                            </p:childTnLst>
                          </p:cTn>
                        </p:par>
                        <p:par>
                          <p:cTn id="28" fill="hold" nodeType="afterGroup">
                            <p:stCondLst>
                              <p:cond delay="500"/>
                            </p:stCondLst>
                            <p:childTnLst>
                              <p:par>
                                <p:cTn id="29" presetID="3" presetClass="entr" presetSubtype="10" fill="hold" nodeType="afterEffect">
                                  <p:stCondLst>
                                    <p:cond delay="0"/>
                                  </p:stCondLst>
                                  <p:childTnLst>
                                    <p:set>
                                      <p:cBhvr>
                                        <p:cTn id="30" dur="1" fill="hold">
                                          <p:stCondLst>
                                            <p:cond delay="0"/>
                                          </p:stCondLst>
                                        </p:cTn>
                                        <p:tgtEl>
                                          <p:spTgt spid="100355"/>
                                        </p:tgtEl>
                                        <p:attrNameLst>
                                          <p:attrName>style.visibility</p:attrName>
                                        </p:attrNameLst>
                                      </p:cBhvr>
                                      <p:to>
                                        <p:strVal val="visible"/>
                                      </p:to>
                                    </p:set>
                                    <p:animEffect transition="in" filter="blinds(horizontal)">
                                      <p:cBhvr>
                                        <p:cTn id="31" dur="500"/>
                                        <p:tgtEl>
                                          <p:spTgt spid="10035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9154">
                                            <p:txEl>
                                              <p:pRg st="8" end="8"/>
                                            </p:txEl>
                                          </p:spTgt>
                                        </p:tgtEl>
                                        <p:attrNameLst>
                                          <p:attrName>style.visibility</p:attrName>
                                        </p:attrNameLst>
                                      </p:cBhvr>
                                      <p:to>
                                        <p:strVal val="visible"/>
                                      </p:to>
                                    </p:set>
                                    <p:animEffect transition="in" filter="blinds(horizontal)">
                                      <p:cBhvr>
                                        <p:cTn id="36" dur="500"/>
                                        <p:tgtEl>
                                          <p:spTgt spid="49154">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9154">
                                            <p:txEl>
                                              <p:pRg st="9" end="9"/>
                                            </p:txEl>
                                          </p:spTgt>
                                        </p:tgtEl>
                                        <p:attrNameLst>
                                          <p:attrName>style.visibility</p:attrName>
                                        </p:attrNameLst>
                                      </p:cBhvr>
                                      <p:to>
                                        <p:strVal val="visible"/>
                                      </p:to>
                                    </p:set>
                                    <p:animEffect transition="in" filter="blinds(horizontal)">
                                      <p:cBhvr>
                                        <p:cTn id="39" dur="500"/>
                                        <p:tgtEl>
                                          <p:spTgt spid="49154">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9154">
                                            <p:txEl>
                                              <p:pRg st="10" end="10"/>
                                            </p:txEl>
                                          </p:spTgt>
                                        </p:tgtEl>
                                        <p:attrNameLst>
                                          <p:attrName>style.visibility</p:attrName>
                                        </p:attrNameLst>
                                      </p:cBhvr>
                                      <p:to>
                                        <p:strVal val="visible"/>
                                      </p:to>
                                    </p:set>
                                    <p:animEffect transition="in" filter="blinds(horizontal)">
                                      <p:cBhvr>
                                        <p:cTn id="42" dur="500"/>
                                        <p:tgtEl>
                                          <p:spTgt spid="49154">
                                            <p:txEl>
                                              <p:pRg st="10" end="1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9154">
                                            <p:txEl>
                                              <p:pRg st="11" end="11"/>
                                            </p:txEl>
                                          </p:spTgt>
                                        </p:tgtEl>
                                        <p:attrNameLst>
                                          <p:attrName>style.visibility</p:attrName>
                                        </p:attrNameLst>
                                      </p:cBhvr>
                                      <p:to>
                                        <p:strVal val="visible"/>
                                      </p:to>
                                    </p:set>
                                    <p:animEffect transition="in" filter="blinds(horizontal)">
                                      <p:cBhvr>
                                        <p:cTn id="45" dur="500"/>
                                        <p:tgtEl>
                                          <p:spTgt spid="49154">
                                            <p:txEl>
                                              <p:pRg st="11" end="11"/>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9154">
                                            <p:txEl>
                                              <p:pRg st="12" end="12"/>
                                            </p:txEl>
                                          </p:spTgt>
                                        </p:tgtEl>
                                        <p:attrNameLst>
                                          <p:attrName>style.visibility</p:attrName>
                                        </p:attrNameLst>
                                      </p:cBhvr>
                                      <p:to>
                                        <p:strVal val="visible"/>
                                      </p:to>
                                    </p:set>
                                    <p:animEffect transition="in" filter="blinds(horizontal)">
                                      <p:cBhvr>
                                        <p:cTn id="48" dur="500"/>
                                        <p:tgtEl>
                                          <p:spTgt spid="49154">
                                            <p:txEl>
                                              <p:pRg st="12" end="12"/>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49154">
                                            <p:txEl>
                                              <p:pRg st="13" end="13"/>
                                            </p:txEl>
                                          </p:spTgt>
                                        </p:tgtEl>
                                        <p:attrNameLst>
                                          <p:attrName>style.visibility</p:attrName>
                                        </p:attrNameLst>
                                      </p:cBhvr>
                                      <p:to>
                                        <p:strVal val="visible"/>
                                      </p:to>
                                    </p:set>
                                    <p:animEffect transition="in" filter="blinds(horizontal)">
                                      <p:cBhvr>
                                        <p:cTn id="51" dur="500"/>
                                        <p:tgtEl>
                                          <p:spTgt spid="49154">
                                            <p:txEl>
                                              <p:pRg st="13" end="13"/>
                                            </p:txEl>
                                          </p:spTgt>
                                        </p:tgtEl>
                                      </p:cBhvr>
                                    </p:animEffect>
                                  </p:childTnLst>
                                </p:cTn>
                              </p:par>
                            </p:childTnLst>
                          </p:cTn>
                        </p:par>
                        <p:par>
                          <p:cTn id="52" fill="hold" nodeType="afterGroup">
                            <p:stCondLst>
                              <p:cond delay="500"/>
                            </p:stCondLst>
                            <p:childTnLst>
                              <p:par>
                                <p:cTn id="53" presetID="3" presetClass="entr" presetSubtype="10" fill="hold" nodeType="afterEffect">
                                  <p:stCondLst>
                                    <p:cond delay="0"/>
                                  </p:stCondLst>
                                  <p:childTnLst>
                                    <p:set>
                                      <p:cBhvr>
                                        <p:cTn id="54" dur="1" fill="hold">
                                          <p:stCondLst>
                                            <p:cond delay="0"/>
                                          </p:stCondLst>
                                        </p:cTn>
                                        <p:tgtEl>
                                          <p:spTgt spid="100354"/>
                                        </p:tgtEl>
                                        <p:attrNameLst>
                                          <p:attrName>style.visibility</p:attrName>
                                        </p:attrNameLst>
                                      </p:cBhvr>
                                      <p:to>
                                        <p:strVal val="visible"/>
                                      </p:to>
                                    </p:set>
                                    <p:animEffect transition="in" filter="blinds(horizontal)">
                                      <p:cBhvr>
                                        <p:cTn id="55" dur="500"/>
                                        <p:tgtEl>
                                          <p:spTgt spid="10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p:cNvSpPr>
            <a:spLocks noGrp="1" noChangeArrowheads="1"/>
          </p:cNvSpPr>
          <p:nvPr>
            <p:ph idx="1"/>
          </p:nvPr>
        </p:nvSpPr>
        <p:spPr bwMode="auto">
          <a:xfrm>
            <a:off x="468313" y="714375"/>
            <a:ext cx="8389937" cy="4878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indent="-363538">
              <a:spcBef>
                <a:spcPts val="600"/>
              </a:spcBef>
              <a:buSzTx/>
            </a:pPr>
            <a:r>
              <a:rPr lang="zh-CN" altLang="en-US"/>
              <a:t>纳米电子学的发展催生出新型材料和器件，为未来</a:t>
            </a:r>
            <a:r>
              <a:rPr lang="en-US" altLang="zh-CN"/>
              <a:t>E</a:t>
            </a:r>
            <a:r>
              <a:rPr lang="zh-CN" altLang="en-US"/>
              <a:t>级计算提供了新的器件基础</a:t>
            </a:r>
            <a:endParaRPr lang="en-US" altLang="zh-CN"/>
          </a:p>
          <a:p>
            <a:pPr marL="623888" lvl="1" indent="-265113">
              <a:spcBef>
                <a:spcPts val="600"/>
              </a:spcBef>
              <a:buClr>
                <a:srgbClr val="F79646"/>
              </a:buClr>
            </a:pPr>
            <a:r>
              <a:rPr lang="zh-CN" altLang="en-US"/>
              <a:t>忆阻器                    既能存储又能运算              访存墙</a:t>
            </a:r>
            <a:endParaRPr lang="en-US" altLang="zh-CN"/>
          </a:p>
          <a:p>
            <a:pPr marL="623888" lvl="1" indent="-265113">
              <a:spcBef>
                <a:spcPts val="600"/>
              </a:spcBef>
              <a:buClr>
                <a:srgbClr val="F79646"/>
              </a:buClr>
            </a:pPr>
            <a:r>
              <a:rPr lang="zh-CN" altLang="en-US"/>
              <a:t>碳纳米管</a:t>
            </a:r>
            <a:endParaRPr lang="en-US" altLang="zh-CN"/>
          </a:p>
          <a:p>
            <a:pPr marL="623888" lvl="1" indent="-265113">
              <a:spcBef>
                <a:spcPts val="600"/>
              </a:spcBef>
              <a:buClr>
                <a:srgbClr val="F79646"/>
              </a:buClr>
            </a:pPr>
            <a:r>
              <a:rPr lang="zh-CN" altLang="en-US"/>
              <a:t>石墨烯</a:t>
            </a:r>
            <a:endParaRPr lang="en-US" altLang="zh-CN"/>
          </a:p>
          <a:p>
            <a:pPr marL="363538" indent="-363538">
              <a:lnSpc>
                <a:spcPct val="100000"/>
              </a:lnSpc>
              <a:spcBef>
                <a:spcPts val="600"/>
              </a:spcBef>
              <a:buSzTx/>
            </a:pPr>
            <a:r>
              <a:rPr lang="zh-CN" altLang="en-US"/>
              <a:t>最新进展</a:t>
            </a:r>
            <a:endParaRPr lang="en-US" altLang="zh-CN"/>
          </a:p>
          <a:p>
            <a:pPr marL="623888" lvl="1" indent="-265113">
              <a:lnSpc>
                <a:spcPct val="100000"/>
              </a:lnSpc>
              <a:spcBef>
                <a:spcPts val="600"/>
              </a:spcBef>
              <a:buClr>
                <a:srgbClr val="F79646"/>
              </a:buClr>
            </a:pPr>
            <a:r>
              <a:rPr lang="en-US" altLang="en-US"/>
              <a:t>2008/</a:t>
            </a:r>
            <a:r>
              <a:rPr lang="zh-CN" altLang="en-US"/>
              <a:t>斯坦福大学</a:t>
            </a:r>
            <a:r>
              <a:rPr lang="en-US" altLang="zh-CN"/>
              <a:t>/</a:t>
            </a:r>
            <a:r>
              <a:rPr lang="zh-CN" altLang="en-US"/>
              <a:t>基于碳纳米管互联线的原型芯片</a:t>
            </a:r>
            <a:r>
              <a:rPr lang="en-US" altLang="zh-CN"/>
              <a:t>/</a:t>
            </a:r>
            <a:r>
              <a:rPr lang="en-US" altLang="en-US"/>
              <a:t>1GHz</a:t>
            </a:r>
            <a:endParaRPr lang="zh-CN" altLang="en-US"/>
          </a:p>
          <a:p>
            <a:pPr marL="623888" lvl="1" indent="-265113">
              <a:lnSpc>
                <a:spcPct val="100000"/>
              </a:lnSpc>
              <a:spcBef>
                <a:spcPts val="600"/>
              </a:spcBef>
              <a:buClr>
                <a:srgbClr val="F79646"/>
              </a:buClr>
            </a:pPr>
            <a:r>
              <a:rPr lang="en-US" altLang="en-US"/>
              <a:t>2011/IBM</a:t>
            </a:r>
            <a:r>
              <a:rPr lang="en-US" altLang="zh-CN"/>
              <a:t>/</a:t>
            </a:r>
            <a:r>
              <a:rPr lang="zh-CN" altLang="en-US"/>
              <a:t>首款由石墨烯圆片制成的集成电路</a:t>
            </a:r>
            <a:endParaRPr lang="en-US" altLang="en-US"/>
          </a:p>
          <a:p>
            <a:pPr marL="623888" lvl="1" indent="-265113">
              <a:lnSpc>
                <a:spcPct val="100000"/>
              </a:lnSpc>
              <a:spcBef>
                <a:spcPts val="600"/>
              </a:spcBef>
              <a:buClr>
                <a:srgbClr val="F79646"/>
              </a:buClr>
            </a:pPr>
            <a:r>
              <a:rPr lang="en-US" altLang="en-US"/>
              <a:t>2012</a:t>
            </a:r>
            <a:r>
              <a:rPr lang="en-US" altLang="zh-CN"/>
              <a:t>/</a:t>
            </a:r>
            <a:r>
              <a:rPr lang="en-US" altLang="en-US"/>
              <a:t>IBM/</a:t>
            </a:r>
            <a:r>
              <a:rPr lang="zh-CN" altLang="en-US"/>
              <a:t>将一万多个碳纳米管打造的晶体管置于单个芯片，并通过可行性测试</a:t>
            </a:r>
            <a:endParaRPr lang="en-US" altLang="zh-CN"/>
          </a:p>
          <a:p>
            <a:pPr marL="623888" lvl="1" indent="-265113">
              <a:lnSpc>
                <a:spcPct val="100000"/>
              </a:lnSpc>
              <a:spcBef>
                <a:spcPts val="600"/>
              </a:spcBef>
              <a:buClr>
                <a:srgbClr val="F79646"/>
              </a:buClr>
            </a:pPr>
            <a:r>
              <a:rPr lang="en-US" altLang="zh-CN"/>
              <a:t>2013/</a:t>
            </a:r>
            <a:r>
              <a:rPr lang="zh-CN" altLang="en-US"/>
              <a:t>斯坦福大学</a:t>
            </a:r>
            <a:r>
              <a:rPr lang="en-US" altLang="zh-CN"/>
              <a:t>/</a:t>
            </a:r>
            <a:r>
              <a:rPr lang="zh-CN" altLang="en-US"/>
              <a:t>全碳纳米管场效应管构建传感器端口</a:t>
            </a:r>
          </a:p>
          <a:p>
            <a:pPr marL="623888" lvl="1" indent="-265113">
              <a:spcBef>
                <a:spcPts val="600"/>
              </a:spcBef>
              <a:buClr>
                <a:srgbClr val="F79646"/>
              </a:buClr>
            </a:pPr>
            <a:endParaRPr lang="zh-CN" altLang="en-US" sz="1800">
              <a:ea typeface="楷体_GB2312" panose="02010609030101010101" pitchFamily="49" charset="-122"/>
            </a:endParaRPr>
          </a:p>
        </p:txBody>
      </p:sp>
      <p:sp>
        <p:nvSpPr>
          <p:cNvPr id="10" name="下箭头 9">
            <a:extLst>
              <a:ext uri="{FF2B5EF4-FFF2-40B4-BE49-F238E27FC236}">
                <a16:creationId xmlns:a16="http://schemas.microsoft.com/office/drawing/2014/main" id="{6AD3D1D6-FC59-45F9-9DDC-D1BF7BE2A776}"/>
              </a:ext>
            </a:extLst>
          </p:cNvPr>
          <p:cNvSpPr/>
          <p:nvPr/>
        </p:nvSpPr>
        <p:spPr bwMode="auto">
          <a:xfrm rot="16200000" flipH="1">
            <a:off x="2879112" y="1967787"/>
            <a:ext cx="313943" cy="500066"/>
          </a:xfrm>
          <a:prstGeom prst="downArrow">
            <a:avLst>
              <a:gd name="adj1" fmla="val 50000"/>
              <a:gd name="adj2" fmla="val 74564"/>
            </a:avLst>
          </a:prstGeom>
          <a:solidFill>
            <a:srgbClr val="C00000"/>
          </a:solidFill>
          <a:ln>
            <a:headEnd/>
            <a:tailEnd/>
          </a:ln>
        </p:spPr>
        <p:style>
          <a:lnRef idx="0">
            <a:schemeClr val="accent6"/>
          </a:lnRef>
          <a:fillRef idx="3">
            <a:schemeClr val="accent6"/>
          </a:fillRef>
          <a:effectRef idx="3">
            <a:schemeClr val="accent6"/>
          </a:effectRef>
          <a:fontRef idx="minor">
            <a:schemeClr val="lt1"/>
          </a:fontRef>
        </p:style>
        <p:txBody>
          <a:bodyPr rot="10800000" vert="eaVert" anchor="ct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defRPr/>
            </a:pPr>
            <a:endParaRPr lang="zh-CN" altLang="en-US" noProof="1">
              <a:solidFill>
                <a:srgbClr val="FFFFFF"/>
              </a:solidFill>
              <a:latin typeface="Calibri" panose="020F0502020204030204" pitchFamily="34" charset="0"/>
              <a:ea typeface="MS PGothic" panose="020B0600070205080204" pitchFamily="34" charset="-128"/>
            </a:endParaRPr>
          </a:p>
        </p:txBody>
      </p:sp>
      <p:sp>
        <p:nvSpPr>
          <p:cNvPr id="12" name="下箭头 11">
            <a:extLst>
              <a:ext uri="{FF2B5EF4-FFF2-40B4-BE49-F238E27FC236}">
                <a16:creationId xmlns:a16="http://schemas.microsoft.com/office/drawing/2014/main" id="{99AAFC9B-E4E3-4F3E-A617-AF10C426EE02}"/>
              </a:ext>
            </a:extLst>
          </p:cNvPr>
          <p:cNvSpPr/>
          <p:nvPr/>
        </p:nvSpPr>
        <p:spPr bwMode="auto">
          <a:xfrm rot="16200000" flipH="1">
            <a:off x="6022383" y="1967787"/>
            <a:ext cx="313943" cy="500066"/>
          </a:xfrm>
          <a:prstGeom prst="downArrow">
            <a:avLst>
              <a:gd name="adj1" fmla="val 50000"/>
              <a:gd name="adj2" fmla="val 74564"/>
            </a:avLst>
          </a:prstGeom>
          <a:solidFill>
            <a:srgbClr val="C00000"/>
          </a:solidFill>
          <a:ln>
            <a:headEnd/>
            <a:tailEnd/>
          </a:ln>
        </p:spPr>
        <p:style>
          <a:lnRef idx="0">
            <a:schemeClr val="accent6"/>
          </a:lnRef>
          <a:fillRef idx="3">
            <a:schemeClr val="accent6"/>
          </a:fillRef>
          <a:effectRef idx="3">
            <a:schemeClr val="accent6"/>
          </a:effectRef>
          <a:fontRef idx="minor">
            <a:schemeClr val="lt1"/>
          </a:fontRef>
        </p:style>
        <p:txBody>
          <a:bodyPr rot="10800000" vert="eaVert" anchor="ct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defRPr/>
            </a:pPr>
            <a:endParaRPr lang="zh-CN" altLang="en-US" noProof="1">
              <a:solidFill>
                <a:srgbClr val="FFFFFF"/>
              </a:solidFill>
              <a:latin typeface="Calibri" panose="020F0502020204030204" pitchFamily="34" charset="0"/>
              <a:ea typeface="MS PGothic" panose="020B0600070205080204" pitchFamily="34" charset="-128"/>
            </a:endParaRPr>
          </a:p>
        </p:txBody>
      </p:sp>
      <p:sp>
        <p:nvSpPr>
          <p:cNvPr id="108553" name="矩形 14"/>
          <p:cNvSpPr>
            <a:spLocks noChangeArrowheads="1"/>
          </p:cNvSpPr>
          <p:nvPr/>
        </p:nvSpPr>
        <p:spPr bwMode="auto">
          <a:xfrm>
            <a:off x="3246438" y="2695575"/>
            <a:ext cx="2260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300" b="1">
                <a:latin typeface="华文新魏" panose="02010800040101010101" pitchFamily="2" charset="-122"/>
                <a:ea typeface="华文新魏" panose="02010800040101010101" pitchFamily="2" charset="-122"/>
                <a:sym typeface="Times New Roman" panose="02020603050405020304" pitchFamily="18" charset="0"/>
              </a:rPr>
              <a:t>高载流子移动度</a:t>
            </a:r>
            <a:endParaRPr lang="en-US" altLang="zh-CN" sz="2300" b="1">
              <a:latin typeface="华文新魏" panose="02010800040101010101" pitchFamily="2" charset="-122"/>
              <a:ea typeface="华文新魏" panose="02010800040101010101" pitchFamily="2" charset="-122"/>
              <a:sym typeface="Times New Roman" panose="02020603050405020304" pitchFamily="18" charset="0"/>
            </a:endParaRPr>
          </a:p>
          <a:p>
            <a:pPr algn="ctr" eaLnBrk="1" hangingPunct="1"/>
            <a:r>
              <a:rPr lang="zh-CN" altLang="en-US" sz="2300" b="1">
                <a:latin typeface="华文新魏" panose="02010800040101010101" pitchFamily="2" charset="-122"/>
                <a:ea typeface="华文新魏" panose="02010800040101010101" pitchFamily="2" charset="-122"/>
                <a:sym typeface="Times New Roman" panose="02020603050405020304" pitchFamily="18" charset="0"/>
              </a:rPr>
              <a:t>长平均自由程</a:t>
            </a:r>
          </a:p>
        </p:txBody>
      </p:sp>
      <p:sp>
        <p:nvSpPr>
          <p:cNvPr id="40971" name="矩形 15">
            <a:extLst>
              <a:ext uri="{FF2B5EF4-FFF2-40B4-BE49-F238E27FC236}">
                <a16:creationId xmlns:a16="http://schemas.microsoft.com/office/drawing/2014/main" id="{9DCB1169-8684-4CAD-9999-1B9A6723E48A}"/>
              </a:ext>
            </a:extLst>
          </p:cNvPr>
          <p:cNvSpPr>
            <a:spLocks noChangeArrowheads="1"/>
          </p:cNvSpPr>
          <p:nvPr/>
        </p:nvSpPr>
        <p:spPr bwMode="auto">
          <a:xfrm>
            <a:off x="6429375" y="2678113"/>
            <a:ext cx="1073150" cy="800100"/>
          </a:xfrm>
          <a:prstGeom prst="rect">
            <a:avLst/>
          </a:prstGeom>
          <a:noFill/>
          <a:ln>
            <a:noFill/>
          </a:ln>
        </p:spPr>
        <p:txBody>
          <a:bodyPr wrap="none">
            <a:spAutoFit/>
          </a:bodyPr>
          <a:lstStyle/>
          <a:p>
            <a:pPr algn="ctr" eaLnBrk="1" hangingPunct="1">
              <a:defRPr/>
            </a:pPr>
            <a:r>
              <a:rPr lang="zh-CN" altLang="en-US" sz="2300" b="1" dirty="0">
                <a:latin typeface="+mn-ea"/>
                <a:ea typeface="+mn-ea"/>
                <a:sym typeface="Times New Roman" pitchFamily="18" charset="0"/>
              </a:rPr>
              <a:t>高速度</a:t>
            </a:r>
            <a:endParaRPr lang="en-US" altLang="zh-CN" sz="2300" b="1" dirty="0">
              <a:latin typeface="+mn-ea"/>
              <a:ea typeface="+mn-ea"/>
              <a:sym typeface="Times New Roman" pitchFamily="18" charset="0"/>
            </a:endParaRPr>
          </a:p>
          <a:p>
            <a:pPr algn="ctr" eaLnBrk="1" hangingPunct="1">
              <a:defRPr/>
            </a:pPr>
            <a:r>
              <a:rPr lang="zh-CN" altLang="en-US" sz="2300" b="1" dirty="0">
                <a:latin typeface="+mn-ea"/>
                <a:ea typeface="+mn-ea"/>
                <a:sym typeface="Times New Roman" pitchFamily="18" charset="0"/>
              </a:rPr>
              <a:t>低功耗</a:t>
            </a:r>
          </a:p>
        </p:txBody>
      </p:sp>
      <p:sp>
        <p:nvSpPr>
          <p:cNvPr id="17" name="下箭头 16">
            <a:extLst>
              <a:ext uri="{FF2B5EF4-FFF2-40B4-BE49-F238E27FC236}">
                <a16:creationId xmlns:a16="http://schemas.microsoft.com/office/drawing/2014/main" id="{63C9A370-C6F2-47D4-B1B8-1091CAA396B1}"/>
              </a:ext>
            </a:extLst>
          </p:cNvPr>
          <p:cNvSpPr/>
          <p:nvPr/>
        </p:nvSpPr>
        <p:spPr bwMode="auto">
          <a:xfrm rot="16200000" flipH="1">
            <a:off x="2839395" y="2687867"/>
            <a:ext cx="313943" cy="500066"/>
          </a:xfrm>
          <a:prstGeom prst="downArrow">
            <a:avLst>
              <a:gd name="adj1" fmla="val 50000"/>
              <a:gd name="adj2" fmla="val 74564"/>
            </a:avLst>
          </a:prstGeom>
          <a:solidFill>
            <a:srgbClr val="0070C0"/>
          </a:solidFill>
          <a:ln>
            <a:headEnd/>
            <a:tailEnd/>
          </a:ln>
        </p:spPr>
        <p:style>
          <a:lnRef idx="0">
            <a:schemeClr val="accent5"/>
          </a:lnRef>
          <a:fillRef idx="3">
            <a:schemeClr val="accent5"/>
          </a:fillRef>
          <a:effectRef idx="3">
            <a:schemeClr val="accent5"/>
          </a:effectRef>
          <a:fontRef idx="minor">
            <a:schemeClr val="lt1"/>
          </a:fontRef>
        </p:style>
        <p:txBody>
          <a:bodyPr rot="10800000" vert="eaVert" anchor="ct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defRPr/>
            </a:pPr>
            <a:endParaRPr lang="zh-CN" altLang="en-US" noProof="1">
              <a:solidFill>
                <a:srgbClr val="FFFFFF"/>
              </a:solidFill>
              <a:latin typeface="Calibri" panose="020F0502020204030204" pitchFamily="34" charset="0"/>
              <a:ea typeface="MS PGothic" panose="020B0600070205080204" pitchFamily="34" charset="-128"/>
            </a:endParaRPr>
          </a:p>
        </p:txBody>
      </p:sp>
      <p:sp>
        <p:nvSpPr>
          <p:cNvPr id="18" name="下箭头 17">
            <a:extLst>
              <a:ext uri="{FF2B5EF4-FFF2-40B4-BE49-F238E27FC236}">
                <a16:creationId xmlns:a16="http://schemas.microsoft.com/office/drawing/2014/main" id="{261240E5-162F-44D2-BFE8-6DC96FDA1EAB}"/>
              </a:ext>
            </a:extLst>
          </p:cNvPr>
          <p:cNvSpPr/>
          <p:nvPr/>
        </p:nvSpPr>
        <p:spPr bwMode="auto">
          <a:xfrm rot="16200000" flipH="1">
            <a:off x="6022383" y="2687867"/>
            <a:ext cx="313943" cy="500066"/>
          </a:xfrm>
          <a:prstGeom prst="downArrow">
            <a:avLst>
              <a:gd name="adj1" fmla="val 50000"/>
              <a:gd name="adj2" fmla="val 74564"/>
            </a:avLst>
          </a:prstGeom>
          <a:solidFill>
            <a:srgbClr val="0070C0"/>
          </a:solidFill>
          <a:ln>
            <a:headEnd/>
            <a:tailEnd/>
          </a:ln>
        </p:spPr>
        <p:style>
          <a:lnRef idx="0">
            <a:schemeClr val="accent5"/>
          </a:lnRef>
          <a:fillRef idx="3">
            <a:schemeClr val="accent5"/>
          </a:fillRef>
          <a:effectRef idx="3">
            <a:schemeClr val="accent5"/>
          </a:effectRef>
          <a:fontRef idx="minor">
            <a:schemeClr val="lt1"/>
          </a:fontRef>
        </p:style>
        <p:txBody>
          <a:bodyPr rot="10800000" vert="eaVert" anchor="ct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defRPr/>
            </a:pPr>
            <a:endParaRPr lang="zh-CN" altLang="en-US" noProof="1">
              <a:solidFill>
                <a:srgbClr val="FFFFFF"/>
              </a:solidFill>
              <a:latin typeface="Calibri" panose="020F0502020204030204" pitchFamily="34" charset="0"/>
              <a:ea typeface="MS PGothic" panose="020B0600070205080204" pitchFamily="34" charset="-128"/>
            </a:endParaRPr>
          </a:p>
        </p:txBody>
      </p:sp>
      <p:sp>
        <p:nvSpPr>
          <p:cNvPr id="108561" name="Rectangle 2"/>
          <p:cNvSpPr>
            <a:spLocks noChangeArrowheads="1"/>
          </p:cNvSpPr>
          <p:nvPr/>
        </p:nvSpPr>
        <p:spPr bwMode="auto">
          <a:xfrm>
            <a:off x="0" y="66769"/>
            <a:ext cx="8067675" cy="5285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a:solidFill>
                  <a:srgbClr val="A50021"/>
                </a:solidFill>
                <a:latin typeface="微软雅黑" panose="020B0503020204020204" pitchFamily="34" charset="-122"/>
                <a:ea typeface="微软雅黑" panose="020B0503020204020204" pitchFamily="34" charset="-122"/>
                <a:cs typeface="+mj-cs"/>
              </a:rPr>
              <a:t>1.6  </a:t>
            </a:r>
            <a:r>
              <a:rPr lang="zh-CN" altLang="en-US" sz="3200" b="1" dirty="0">
                <a:solidFill>
                  <a:srgbClr val="A50021"/>
                </a:solidFill>
                <a:latin typeface="微软雅黑" panose="020B0503020204020204" pitchFamily="34" charset="-122"/>
                <a:ea typeface="微软雅黑" panose="020B0503020204020204" pitchFamily="34" charset="-122"/>
                <a:cs typeface="+mj-cs"/>
              </a:rPr>
              <a:t>计算机的发展</a:t>
            </a:r>
            <a:r>
              <a:rPr lang="en-US" altLang="zh-CN" sz="3200" b="1" dirty="0">
                <a:solidFill>
                  <a:srgbClr val="A50021"/>
                </a:solidFill>
                <a:latin typeface="微软雅黑" panose="020B0503020204020204" pitchFamily="34" charset="-122"/>
                <a:ea typeface="微软雅黑" panose="020B0503020204020204" pitchFamily="34" charset="-122"/>
                <a:cs typeface="+mj-cs"/>
              </a:rPr>
              <a:t>——</a:t>
            </a:r>
            <a:r>
              <a:rPr lang="zh-CN" altLang="en-US" sz="3200" b="1" dirty="0">
                <a:solidFill>
                  <a:srgbClr val="A50021"/>
                </a:solidFill>
                <a:latin typeface="微软雅黑" panose="020B0503020204020204" pitchFamily="34" charset="-122"/>
                <a:ea typeface="微软雅黑" panose="020B0503020204020204" pitchFamily="34" charset="-122"/>
                <a:cs typeface="+mj-cs"/>
              </a:rPr>
              <a:t>纳米电子学</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bwMode="auto">
          <a:xfrm>
            <a:off x="219439" y="67179"/>
            <a:ext cx="7021513"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本章小结</a:t>
            </a:r>
          </a:p>
        </p:txBody>
      </p:sp>
      <p:sp>
        <p:nvSpPr>
          <p:cNvPr id="110595" name="内容占位符 2"/>
          <p:cNvSpPr>
            <a:spLocks noGrp="1" noChangeArrowheads="1"/>
          </p:cNvSpPr>
          <p:nvPr>
            <p:ph idx="1"/>
          </p:nvPr>
        </p:nvSpPr>
        <p:spPr bwMode="auto">
          <a:xfrm>
            <a:off x="250825" y="714375"/>
            <a:ext cx="8535988" cy="504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3538" lvl="2" indent="-363538">
              <a:lnSpc>
                <a:spcPct val="100000"/>
              </a:lnSpc>
              <a:buSzTx/>
              <a:buFont typeface="Wingdings" panose="05000000000000000000" pitchFamily="2" charset="2"/>
              <a:buChar char="p"/>
            </a:pPr>
            <a:r>
              <a:rPr lang="zh-CN" altLang="en-US" sz="2800" dirty="0">
                <a:latin typeface="华文新魏" panose="02010800040101010101" pitchFamily="2" charset="-122"/>
                <a:ea typeface="华文新魏" panose="02010800040101010101" pitchFamily="2" charset="-122"/>
              </a:rPr>
              <a:t>存储程序原理：计算机要自动完成解题任务，必须将事先设计好、用以描述计算机解题过程的程序如同数据一样，采用二进制形式存储在机器中，计算机在工作时自动高速地从机器中逐条取出指令加以执行。 </a:t>
            </a:r>
            <a:endParaRPr lang="en-US" altLang="zh-CN" sz="2800" dirty="0">
              <a:latin typeface="华文新魏" panose="02010800040101010101" pitchFamily="2" charset="-122"/>
              <a:ea typeface="华文新魏" panose="02010800040101010101" pitchFamily="2" charset="-122"/>
            </a:endParaRPr>
          </a:p>
          <a:p>
            <a:pPr marL="363538" indent="-363538">
              <a:lnSpc>
                <a:spcPct val="100000"/>
              </a:lnSpc>
              <a:buSzTx/>
            </a:pPr>
            <a:r>
              <a:rPr lang="zh-CN" altLang="en-US" sz="2800" dirty="0">
                <a:latin typeface="华文新魏" panose="02010800040101010101" pitchFamily="2" charset="-122"/>
                <a:ea typeface="华文新魏" panose="02010800040101010101" pitchFamily="2" charset="-122"/>
              </a:rPr>
              <a:t>硬件系统由运算器、存储器、控制器、输入设备和输出设备五大部件构成</a:t>
            </a:r>
            <a:endParaRPr lang="en-US" altLang="zh-CN" sz="2800" dirty="0">
              <a:latin typeface="华文新魏" panose="02010800040101010101" pitchFamily="2" charset="-122"/>
              <a:ea typeface="华文新魏" panose="02010800040101010101" pitchFamily="2" charset="-122"/>
            </a:endParaRPr>
          </a:p>
          <a:p>
            <a:pPr marL="363538" indent="-363538">
              <a:lnSpc>
                <a:spcPct val="100000"/>
              </a:lnSpc>
              <a:buSzTx/>
            </a:pPr>
            <a:r>
              <a:rPr lang="zh-CN" altLang="en-US" sz="2800" dirty="0">
                <a:latin typeface="华文新魏" panose="02010800040101010101" pitchFamily="2" charset="-122"/>
                <a:ea typeface="华文新魏" panose="02010800040101010101" pitchFamily="2" charset="-122"/>
              </a:rPr>
              <a:t>计算机性能评测：主要考虑</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执行时间：</a:t>
            </a:r>
            <a:endParaRPr lang="en-US" altLang="zh-CN" sz="2800" dirty="0">
              <a:latin typeface="华文新魏" panose="02010800040101010101" pitchFamily="2" charset="-122"/>
              <a:ea typeface="华文新魏" panose="02010800040101010101" pitchFamily="2" charset="-122"/>
            </a:endParaRPr>
          </a:p>
          <a:p>
            <a:pPr marL="363538" indent="-363538">
              <a:lnSpc>
                <a:spcPct val="100000"/>
              </a:lnSpc>
              <a:buSzTx/>
            </a:pPr>
            <a:endParaRPr lang="en-US" altLang="zh-CN" sz="2800" dirty="0">
              <a:latin typeface="华文新魏" panose="02010800040101010101" pitchFamily="2" charset="-122"/>
              <a:ea typeface="华文新魏" panose="02010800040101010101" pitchFamily="2" charset="-122"/>
            </a:endParaRPr>
          </a:p>
          <a:p>
            <a:pPr marL="363538" indent="-363538">
              <a:lnSpc>
                <a:spcPct val="100000"/>
              </a:lnSpc>
              <a:buSzTx/>
            </a:pPr>
            <a:endParaRPr lang="en-US" altLang="zh-CN" sz="2800" dirty="0">
              <a:latin typeface="华文新魏" panose="02010800040101010101" pitchFamily="2" charset="-122"/>
              <a:ea typeface="华文新魏" panose="02010800040101010101" pitchFamily="2" charset="-122"/>
            </a:endParaRPr>
          </a:p>
          <a:p>
            <a:pPr lvl="1">
              <a:lnSpc>
                <a:spcPct val="100000"/>
              </a:lnSpc>
              <a:buClr>
                <a:srgbClr val="F79646"/>
              </a:buClr>
            </a:pPr>
            <a:r>
              <a:rPr lang="en-US" altLang="zh-CN" sz="2400" dirty="0">
                <a:latin typeface="华文新魏" panose="02010800040101010101" pitchFamily="2" charset="-122"/>
                <a:ea typeface="华文新魏" panose="02010800040101010101" pitchFamily="2" charset="-122"/>
              </a:rPr>
              <a:t>CPI</a:t>
            </a:r>
            <a:r>
              <a:rPr lang="zh-CN" altLang="en-US" sz="2400" dirty="0">
                <a:latin typeface="华文新魏" panose="02010800040101010101" pitchFamily="2" charset="-122"/>
                <a:ea typeface="华文新魏" panose="02010800040101010101" pitchFamily="2" charset="-122"/>
              </a:rPr>
              <a:t>、时钟周期、主频</a:t>
            </a:r>
            <a:endParaRPr lang="en-US" altLang="zh-CN" sz="2400" dirty="0">
              <a:latin typeface="华文新魏" panose="02010800040101010101" pitchFamily="2" charset="-122"/>
              <a:ea typeface="华文新魏" panose="02010800040101010101" pitchFamily="2" charset="-122"/>
            </a:endParaRPr>
          </a:p>
          <a:p>
            <a:pPr lvl="1">
              <a:lnSpc>
                <a:spcPct val="100000"/>
              </a:lnSpc>
              <a:buClr>
                <a:srgbClr val="F79646"/>
              </a:buClr>
            </a:pPr>
            <a:r>
              <a:rPr lang="en-US" altLang="zh-CN" sz="2400" dirty="0">
                <a:latin typeface="华文新魏" panose="02010800040101010101" pitchFamily="2" charset="-122"/>
                <a:ea typeface="华文新魏" panose="02010800040101010101" pitchFamily="2" charset="-122"/>
              </a:rPr>
              <a:t>MIPS</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MFLOPS</a:t>
            </a:r>
            <a:endParaRPr lang="zh-CN" altLang="en-US" sz="2400" dirty="0">
              <a:latin typeface="华文新魏" panose="02010800040101010101" pitchFamily="2" charset="-122"/>
              <a:ea typeface="华文新魏" panose="02010800040101010101" pitchFamily="2" charset="-122"/>
            </a:endParaRPr>
          </a:p>
        </p:txBody>
      </p:sp>
      <p:sp>
        <p:nvSpPr>
          <p:cNvPr id="6" name="TextBox 20">
            <a:extLst>
              <a:ext uri="{FF2B5EF4-FFF2-40B4-BE49-F238E27FC236}">
                <a16:creationId xmlns:a16="http://schemas.microsoft.com/office/drawing/2014/main" id="{EE2C8011-F44B-F6E0-F6E2-CBC92B81F2F2}"/>
              </a:ext>
            </a:extLst>
          </p:cNvPr>
          <p:cNvSpPr txBox="1"/>
          <p:nvPr/>
        </p:nvSpPr>
        <p:spPr>
          <a:xfrm>
            <a:off x="310055" y="4581128"/>
            <a:ext cx="8593137" cy="438150"/>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defRPr/>
            </a:pPr>
            <a:r>
              <a:rPr lang="zh-CN" altLang="en-US" sz="2000" b="1" dirty="0">
                <a:solidFill>
                  <a:srgbClr val="0000CC"/>
                </a:solidFill>
                <a:latin typeface="Times New Roman" panose="02020603050405020304" pitchFamily="18" charset="0"/>
                <a:ea typeface="华文新魏" panose="02010800040101010101" pitchFamily="2" charset="-122"/>
              </a:rPr>
              <a:t>一个程序的</a:t>
            </a:r>
            <a:r>
              <a:rPr lang="en-US" altLang="zh-CN" sz="2000" b="1" dirty="0">
                <a:solidFill>
                  <a:srgbClr val="0000CC"/>
                </a:solidFill>
                <a:latin typeface="Times New Roman" panose="02020603050405020304" pitchFamily="18" charset="0"/>
                <a:ea typeface="华文新魏" panose="02010800040101010101" pitchFamily="2" charset="-122"/>
              </a:rPr>
              <a:t>CPU</a:t>
            </a:r>
            <a:r>
              <a:rPr lang="zh-CN" altLang="en-US" sz="2000" dirty="0">
                <a:solidFill>
                  <a:srgbClr val="0000CC"/>
                </a:solidFill>
                <a:latin typeface="Times New Roman" panose="02020603050405020304" pitchFamily="18" charset="0"/>
                <a:ea typeface="华文新魏" panose="02010800040101010101" pitchFamily="2" charset="-122"/>
              </a:rPr>
              <a:t>时间</a:t>
            </a:r>
            <a:r>
              <a:rPr lang="en-US" altLang="zh-CN" sz="2000" dirty="0">
                <a:solidFill>
                  <a:srgbClr val="0000CC"/>
                </a:solidFill>
                <a:latin typeface="Times New Roman" panose="02020603050405020304" pitchFamily="18" charset="0"/>
                <a:ea typeface="华文新魏" panose="02010800040101010101" pitchFamily="2" charset="-122"/>
              </a:rPr>
              <a:t> </a:t>
            </a:r>
            <a:r>
              <a:rPr lang="zh-CN" altLang="en-US" sz="2000" dirty="0">
                <a:solidFill>
                  <a:srgbClr val="0000CC"/>
                </a:solidFill>
                <a:latin typeface="Times New Roman" panose="02020603050405020304" pitchFamily="18" charset="0"/>
                <a:ea typeface="华文新魏" panose="02010800040101010101" pitchFamily="2" charset="-122"/>
              </a:rPr>
              <a:t>＝</a:t>
            </a:r>
            <a:r>
              <a:rPr lang="en-US" altLang="zh-CN" sz="2000" dirty="0">
                <a:solidFill>
                  <a:srgbClr val="0000CC"/>
                </a:solidFill>
                <a:latin typeface="Times New Roman" panose="02020603050405020304" pitchFamily="18" charset="0"/>
                <a:ea typeface="华文新魏" panose="02010800040101010101" pitchFamily="2" charset="-122"/>
              </a:rPr>
              <a:t> </a:t>
            </a:r>
            <a:r>
              <a:rPr lang="zh-CN" altLang="en-US" sz="2000" b="1" dirty="0">
                <a:solidFill>
                  <a:srgbClr val="0000CC"/>
                </a:solidFill>
                <a:latin typeface="Times New Roman" panose="02020603050405020304" pitchFamily="18" charset="0"/>
                <a:ea typeface="华文新魏" panose="02010800040101010101" pitchFamily="2" charset="-122"/>
              </a:rPr>
              <a:t>指令数</a:t>
            </a:r>
            <a:r>
              <a:rPr lang="en-US" altLang="zh-CN" sz="2000" b="1" dirty="0">
                <a:solidFill>
                  <a:srgbClr val="0000CC"/>
                </a:solidFill>
                <a:latin typeface="Times New Roman" panose="02020603050405020304" pitchFamily="18" charset="0"/>
                <a:ea typeface="华文新魏" panose="02010800040101010101" pitchFamily="2" charset="-122"/>
              </a:rPr>
              <a:t> </a:t>
            </a:r>
            <a:r>
              <a:rPr lang="zh-CN" altLang="en-US" sz="2000" b="1" dirty="0">
                <a:solidFill>
                  <a:srgbClr val="0000CC"/>
                </a:solidFill>
                <a:latin typeface="Times New Roman" panose="02020603050405020304" pitchFamily="18" charset="0"/>
                <a:ea typeface="华文新魏" panose="02010800040101010101" pitchFamily="2" charset="-122"/>
              </a:rPr>
              <a:t>×</a:t>
            </a:r>
            <a:r>
              <a:rPr lang="en-US" altLang="zh-CN" sz="2000" b="1" dirty="0">
                <a:solidFill>
                  <a:srgbClr val="0000CC"/>
                </a:solidFill>
                <a:latin typeface="Times New Roman" panose="02020603050405020304" pitchFamily="18" charset="0"/>
                <a:ea typeface="华文新魏" panose="02010800040101010101" pitchFamily="2" charset="-122"/>
              </a:rPr>
              <a:t> CPI  </a:t>
            </a:r>
            <a:r>
              <a:rPr lang="zh-CN" altLang="en-US" sz="2000" dirty="0">
                <a:solidFill>
                  <a:srgbClr val="0000CC"/>
                </a:solidFill>
                <a:latin typeface="Times New Roman" panose="02020603050405020304" pitchFamily="18" charset="0"/>
                <a:ea typeface="华文新魏" panose="02010800040101010101" pitchFamily="2" charset="-122"/>
              </a:rPr>
              <a:t>×</a:t>
            </a:r>
            <a:r>
              <a:rPr lang="en-US" altLang="zh-CN" sz="2000" dirty="0">
                <a:solidFill>
                  <a:srgbClr val="0000CC"/>
                </a:solidFill>
                <a:latin typeface="Times New Roman" panose="02020603050405020304" pitchFamily="18" charset="0"/>
                <a:ea typeface="华文新魏" panose="02010800040101010101" pitchFamily="2" charset="-122"/>
              </a:rPr>
              <a:t>  </a:t>
            </a:r>
            <a:r>
              <a:rPr lang="zh-CN" altLang="en-US" sz="2000" dirty="0">
                <a:solidFill>
                  <a:srgbClr val="0000CC"/>
                </a:solidFill>
                <a:latin typeface="Times New Roman" panose="02020603050405020304" pitchFamily="18" charset="0"/>
                <a:ea typeface="华文新魏" panose="02010800040101010101" pitchFamily="2" charset="-122"/>
              </a:rPr>
              <a:t>时钟</a:t>
            </a:r>
            <a:r>
              <a:rPr lang="zh-CN" altLang="en-US" sz="2000" b="1" dirty="0">
                <a:solidFill>
                  <a:srgbClr val="0000CC"/>
                </a:solidFill>
                <a:latin typeface="Times New Roman" panose="02020603050405020304" pitchFamily="18" charset="0"/>
                <a:ea typeface="华文新魏" panose="02010800040101010101" pitchFamily="2" charset="-122"/>
              </a:rPr>
              <a:t>周期</a:t>
            </a:r>
            <a:r>
              <a:rPr lang="zh-CN" altLang="en-US" sz="2000" dirty="0">
                <a:solidFill>
                  <a:srgbClr val="0000CC"/>
                </a:solidFill>
                <a:latin typeface="Times New Roman" panose="02020603050405020304" pitchFamily="18" charset="0"/>
                <a:ea typeface="华文新魏" panose="02010800040101010101" pitchFamily="2" charset="-122"/>
              </a:rPr>
              <a:t>时间</a:t>
            </a:r>
            <a:endParaRPr lang="zh-CN" altLang="en-US" sz="2000" b="1" dirty="0">
              <a:solidFill>
                <a:srgbClr val="0000CC"/>
              </a:solidFill>
              <a:latin typeface="Times New Roman" panose="02020603050405020304" pitchFamily="18" charset="0"/>
              <a:ea typeface="华文新魏" panose="02010800040101010101" pitchFamily="2" charset="-122"/>
            </a:endParaRPr>
          </a:p>
        </p:txBody>
      </p:sp>
      <p:sp>
        <p:nvSpPr>
          <p:cNvPr id="2" name="文本框 1">
            <a:extLst>
              <a:ext uri="{FF2B5EF4-FFF2-40B4-BE49-F238E27FC236}">
                <a16:creationId xmlns:a16="http://schemas.microsoft.com/office/drawing/2014/main" id="{56A147DC-0D0C-F512-617E-2B777EB48266}"/>
              </a:ext>
            </a:extLst>
          </p:cNvPr>
          <p:cNvSpPr txBox="1"/>
          <p:nvPr/>
        </p:nvSpPr>
        <p:spPr>
          <a:xfrm>
            <a:off x="467544" y="4725144"/>
            <a:ext cx="1236236" cy="369332"/>
          </a:xfrm>
          <a:prstGeom prst="rect">
            <a:avLst/>
          </a:prstGeom>
          <a:noFill/>
        </p:spPr>
        <p:txBody>
          <a:bodyPr wrap="none" rtlCol="0">
            <a:spAutoFit/>
          </a:bodyPr>
          <a:lstStyle/>
          <a:p>
            <a:r>
              <a:rPr lang="zh-CN" altLang="en-US" dirty="0"/>
              <a:t>必考（</a:t>
            </a:r>
            <a:r>
              <a:rPr lang="en-US" altLang="zh-CN" dirty="0"/>
              <a:t>2</a:t>
            </a:r>
            <a:r>
              <a:rPr lang="zh-CN" alt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209134" y="28709"/>
            <a:ext cx="52101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计算机性能评价</a:t>
            </a:r>
            <a:r>
              <a:rPr lang="zh-CN" altLang="zh-CN" dirty="0">
                <a:solidFill>
                  <a:srgbClr val="A50021"/>
                </a:solidFill>
              </a:rPr>
              <a:t>——</a:t>
            </a:r>
            <a:r>
              <a:rPr lang="zh-CN" altLang="en-US" dirty="0">
                <a:solidFill>
                  <a:srgbClr val="A50021"/>
                </a:solidFill>
              </a:rPr>
              <a:t>功耗</a:t>
            </a:r>
          </a:p>
        </p:txBody>
      </p:sp>
      <p:sp>
        <p:nvSpPr>
          <p:cNvPr id="15363" name="Rectangle 3"/>
          <p:cNvSpPr>
            <a:spLocks noGrp="1" noChangeArrowheads="1"/>
          </p:cNvSpPr>
          <p:nvPr>
            <p:ph idx="1"/>
          </p:nvPr>
        </p:nvSpPr>
        <p:spPr bwMode="auto">
          <a:xfrm>
            <a:off x="241300" y="836613"/>
            <a:ext cx="8723313" cy="470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spcBef>
                <a:spcPts val="225"/>
              </a:spcBef>
              <a:buSzTx/>
            </a:pPr>
            <a:r>
              <a:rPr kumimoji="1" lang="zh-CN" altLang="en-US" sz="2800">
                <a:latin typeface="Times New Roman" panose="02020603050405020304" pitchFamily="18" charset="0"/>
                <a:ea typeface="华文新魏" panose="02010800040101010101" pitchFamily="2" charset="-122"/>
              </a:rPr>
              <a:t>静态功耗：即使芯片内晶体管关闭，仍有漏电流发生</a:t>
            </a:r>
          </a:p>
          <a:p>
            <a:pPr lvl="1">
              <a:lnSpc>
                <a:spcPct val="100000"/>
              </a:lnSpc>
              <a:spcBef>
                <a:spcPts val="225"/>
              </a:spcBef>
              <a:buClr>
                <a:srgbClr val="F79646"/>
              </a:buClr>
              <a:buFont typeface="Wingdings" panose="05000000000000000000" pitchFamily="2" charset="2"/>
              <a:buNone/>
            </a:pPr>
            <a:r>
              <a:rPr kumimoji="1" lang="zh-CN" altLang="en-US" sz="2400">
                <a:latin typeface="Times New Roman" panose="02020603050405020304" pitchFamily="18" charset="0"/>
                <a:ea typeface="华文新魏" panose="02010800040101010101" pitchFamily="2" charset="-122"/>
              </a:rPr>
              <a:t>    </a:t>
            </a:r>
            <a:r>
              <a:rPr kumimoji="1" lang="en-US" altLang="zh-CN" sz="2800">
                <a:latin typeface="Times New Roman" panose="02020603050405020304" pitchFamily="18" charset="0"/>
                <a:ea typeface="华文新魏" panose="02010800040101010101" pitchFamily="2" charset="-122"/>
              </a:rPr>
              <a:t>Static Power </a:t>
            </a:r>
            <a:r>
              <a:rPr kumimoji="1" lang="en-US" altLang="zh-CN" sz="2800">
                <a:latin typeface="Cambria Math" panose="02040503050406030204" pitchFamily="18" charset="0"/>
              </a:rPr>
              <a:t>∝</a:t>
            </a:r>
            <a:r>
              <a:rPr lang="zh-CN" altLang="en-US" sz="2800">
                <a:latin typeface="Arial" panose="020B0604020202020204" pitchFamily="34" charset="0"/>
              </a:rPr>
              <a:t> </a:t>
            </a:r>
            <a:r>
              <a:rPr kumimoji="1" lang="en-US" altLang="zh-CN" sz="2800">
                <a:latin typeface="Times New Roman" panose="02020603050405020304" pitchFamily="18" charset="0"/>
                <a:ea typeface="华文新魏" panose="02010800040101010101" pitchFamily="2" charset="-122"/>
              </a:rPr>
              <a:t>Voltage</a:t>
            </a:r>
            <a:r>
              <a:rPr kumimoji="1" lang="en-US" altLang="zh-CN" sz="2800" baseline="30000">
                <a:latin typeface="Times New Roman" panose="02020603050405020304" pitchFamily="18" charset="0"/>
                <a:ea typeface="华文新魏" panose="02010800040101010101" pitchFamily="2" charset="-122"/>
              </a:rPr>
              <a:t> </a:t>
            </a:r>
            <a:r>
              <a:rPr kumimoji="1" lang="en-US" altLang="zh-CN" sz="2800">
                <a:latin typeface="Times New Roman" panose="02020603050405020304" pitchFamily="18" charset="0"/>
                <a:ea typeface="华文新魏" panose="02010800040101010101" pitchFamily="2" charset="-122"/>
              </a:rPr>
              <a:t>×Leakage Current</a:t>
            </a:r>
            <a:r>
              <a:rPr kumimoji="1" lang="en-US" altLang="zh-CN" sz="3200">
                <a:latin typeface="Times New Roman" panose="02020603050405020304" pitchFamily="18" charset="0"/>
                <a:ea typeface="华文新魏" panose="02010800040101010101" pitchFamily="2" charset="-122"/>
              </a:rPr>
              <a:t> </a:t>
            </a:r>
          </a:p>
          <a:p>
            <a:pPr lvl="1">
              <a:lnSpc>
                <a:spcPct val="100000"/>
              </a:lnSpc>
              <a:spcBef>
                <a:spcPts val="225"/>
              </a:spcBef>
              <a:buClr>
                <a:srgbClr val="F79646"/>
              </a:buClr>
            </a:pPr>
            <a:r>
              <a:rPr kumimoji="1" lang="zh-CN" altLang="en-US" sz="2800">
                <a:latin typeface="Times New Roman" panose="02020603050405020304" pitchFamily="18" charset="0"/>
                <a:ea typeface="华文新魏" panose="02010800040101010101" pitchFamily="2" charset="-122"/>
              </a:rPr>
              <a:t>即使晶体管总是关闭，增加晶体管的数量也会增加功耗</a:t>
            </a:r>
            <a:endParaRPr kumimoji="1" lang="en-US" altLang="zh-CN" sz="2800">
              <a:latin typeface="Times New Roman" panose="02020603050405020304" pitchFamily="18" charset="0"/>
              <a:ea typeface="华文新魏" panose="02010800040101010101" pitchFamily="2" charset="-122"/>
            </a:endParaRPr>
          </a:p>
        </p:txBody>
      </p:sp>
      <p:pic>
        <p:nvPicPr>
          <p:cNvPr id="1536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413" y="2492375"/>
            <a:ext cx="6069012"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Placeholder 5"/>
          <p:cNvSpPr>
            <a:spLocks noGrp="1" noChangeArrowheads="1"/>
          </p:cNvSpPr>
          <p:nvPr/>
        </p:nvSpPr>
        <p:spPr bwMode="auto">
          <a:xfrm>
            <a:off x="2305050" y="1844675"/>
            <a:ext cx="48720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30000"/>
              </a:spcBef>
              <a:buFont typeface="Arial" panose="020B0604020202020204" pitchFamily="34" charset="0"/>
              <a:buNone/>
            </a:pPr>
            <a:r>
              <a:rPr lang="zh-CN" altLang="en-US" sz="3600">
                <a:latin typeface="微软雅黑" panose="020B0503020204020204" pitchFamily="34" charset="-122"/>
                <a:ea typeface="微软雅黑" panose="020B0503020204020204" pitchFamily="34" charset="-122"/>
              </a:rPr>
              <a:t>谢  谢！</a:t>
            </a:r>
          </a:p>
        </p:txBody>
      </p:sp>
      <p:pic>
        <p:nvPicPr>
          <p:cNvPr id="112643"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3513138"/>
            <a:ext cx="3227388"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3513138"/>
            <a:ext cx="314007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975" y="3513138"/>
            <a:ext cx="28543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2"/>
          <p:cNvSpPr>
            <a:spLocks noChangeArrowheads="1"/>
          </p:cNvSpPr>
          <p:nvPr/>
        </p:nvSpPr>
        <p:spPr bwMode="auto">
          <a:xfrm>
            <a:off x="2633663" y="6207125"/>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CC"/>
                </a:solidFill>
                <a:latin typeface="华文新魏" panose="02010800040101010101" pitchFamily="2" charset="-122"/>
                <a:ea typeface="华文新魏" panose="02010800040101010101" pitchFamily="2" charset="-122"/>
              </a:rPr>
              <a:t>内存超频之后芯片烧毁过程</a:t>
            </a:r>
          </a:p>
        </p:txBody>
      </p:sp>
      <p:sp>
        <p:nvSpPr>
          <p:cNvPr id="8" name="矩形 7">
            <a:extLst>
              <a:ext uri="{FF2B5EF4-FFF2-40B4-BE49-F238E27FC236}">
                <a16:creationId xmlns:a16="http://schemas.microsoft.com/office/drawing/2014/main" id="{268A8A27-714C-404B-912A-8A77B6ADED94}"/>
              </a:ext>
            </a:extLst>
          </p:cNvPr>
          <p:cNvSpPr>
            <a:spLocks noRot="1" noChangeAspect="1" noMove="1" noResize="1" noEditPoints="1" noAdjustHandles="1" noChangeArrowheads="1" noChangeShapeType="1" noTextEdit="1"/>
          </p:cNvSpPr>
          <p:nvPr/>
        </p:nvSpPr>
        <p:spPr>
          <a:xfrm>
            <a:off x="107505" y="836712"/>
            <a:ext cx="8640959" cy="461665"/>
          </a:xfrm>
          <a:prstGeom prst="rect">
            <a:avLst/>
          </a:prstGeom>
          <a:blipFill rotWithShape="0">
            <a:blip r:embed="rId3"/>
            <a:stretch>
              <a:fillRect t="-10526" b="-28947"/>
            </a:stretch>
          </a:blipFill>
        </p:spPr>
        <p:txBody>
          <a:bodyPr/>
          <a:lstStyle/>
          <a:p>
            <a:pPr>
              <a:defRPr/>
            </a:pPr>
            <a:r>
              <a:rPr lang="zh-CN" altLang="en-US">
                <a:noFill/>
                <a:latin typeface="Arial" charset="0"/>
                <a:ea typeface="宋体" charset="-122"/>
              </a:rPr>
              <a:t> </a:t>
            </a:r>
          </a:p>
        </p:txBody>
      </p:sp>
      <p:pic>
        <p:nvPicPr>
          <p:cNvPr id="17412" name="图片 1">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7688" y="1585913"/>
            <a:ext cx="804862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2"/>
          <p:cNvSpPr>
            <a:spLocks noGrp="1" noChangeArrowheads="1"/>
          </p:cNvSpPr>
          <p:nvPr>
            <p:ph type="title"/>
          </p:nvPr>
        </p:nvSpPr>
        <p:spPr bwMode="auto">
          <a:xfrm>
            <a:off x="251520" y="81282"/>
            <a:ext cx="5210175" cy="433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计算机性能评价</a:t>
            </a:r>
            <a:r>
              <a:rPr lang="zh-CN" altLang="zh-CN" dirty="0">
                <a:solidFill>
                  <a:srgbClr val="A50021"/>
                </a:solidFill>
              </a:rPr>
              <a:t>——</a:t>
            </a:r>
            <a:r>
              <a:rPr lang="zh-CN" altLang="en-US" dirty="0">
                <a:solidFill>
                  <a:srgbClr val="A50021"/>
                </a:solidFill>
              </a:rPr>
              <a:t>功耗</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
          <p:cNvSpPr>
            <a:spLocks noGrp="1" noChangeArrowheads="1"/>
          </p:cNvSpPr>
          <p:nvPr>
            <p:ph type="title"/>
          </p:nvPr>
        </p:nvSpPr>
        <p:spPr bwMode="auto">
          <a:xfrm>
            <a:off x="179512" y="0"/>
            <a:ext cx="8486775"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计算机性能评价</a:t>
            </a:r>
            <a:r>
              <a:rPr lang="zh-CN" altLang="zh-CN" dirty="0">
                <a:solidFill>
                  <a:srgbClr val="A50021"/>
                </a:solidFill>
              </a:rPr>
              <a:t>——</a:t>
            </a:r>
            <a:r>
              <a:rPr lang="zh-CN" altLang="en-US" dirty="0">
                <a:solidFill>
                  <a:srgbClr val="A50021"/>
                </a:solidFill>
              </a:rPr>
              <a:t>集成电路成本 </a:t>
            </a:r>
            <a:endParaRPr lang="en-US" altLang="zh-CN" dirty="0">
              <a:solidFill>
                <a:srgbClr val="A50021"/>
              </a:solidFill>
            </a:endParaRPr>
          </a:p>
        </p:txBody>
      </p:sp>
      <p:sp>
        <p:nvSpPr>
          <p:cNvPr id="19459" name="Text Box 11"/>
          <p:cNvSpPr txBox="1">
            <a:spLocks noChangeArrowheads="1"/>
          </p:cNvSpPr>
          <p:nvPr/>
        </p:nvSpPr>
        <p:spPr bwMode="auto">
          <a:xfrm>
            <a:off x="500063" y="635000"/>
            <a:ext cx="5603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2"/>
              </a:buClr>
              <a:buFont typeface="Wingdings" panose="05000000000000000000" pitchFamily="2" charset="2"/>
              <a:buChar char="p"/>
            </a:pPr>
            <a:r>
              <a:rPr lang="zh-CN" altLang="en-US" sz="3200" b="1">
                <a:solidFill>
                  <a:srgbClr val="0000FF"/>
                </a:solidFill>
                <a:latin typeface="Helvetica" panose="020B0604020202020204" pitchFamily="34" charset="0"/>
                <a:ea typeface="华文新魏" panose="02010800040101010101" pitchFamily="2" charset="-122"/>
              </a:rPr>
              <a:t>聚沙成塔</a:t>
            </a:r>
          </a:p>
        </p:txBody>
      </p:sp>
      <p:pic>
        <p:nvPicPr>
          <p:cNvPr id="2" name="CPU聚沙成塔.mp4">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765175" y="1203325"/>
            <a:ext cx="7478713"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30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4">
            <a:extLst>
              <a:ext uri="{FF2B5EF4-FFF2-40B4-BE49-F238E27FC236}">
                <a16:creationId xmlns:a16="http://schemas.microsoft.com/office/drawing/2014/main" id="{3D426528-F13C-474B-9259-5AF3F8F8ABB6}"/>
              </a:ext>
            </a:extLst>
          </p:cNvPr>
          <p:cNvPicPr>
            <a:picLocks noChangeAspect="1" noChangeArrowheads="1"/>
          </p:cNvPicPr>
          <p:nvPr/>
        </p:nvPicPr>
        <p:blipFill>
          <a:blip r:embed="rId3"/>
          <a:srcRect/>
          <a:stretch>
            <a:fillRect/>
          </a:stretch>
        </p:blipFill>
        <p:spPr bwMode="auto">
          <a:xfrm>
            <a:off x="300038" y="1376363"/>
            <a:ext cx="8543925" cy="4638675"/>
          </a:xfrm>
          <a:prstGeom prst="rect">
            <a:avLst/>
          </a:prstGeom>
          <a:noFill/>
          <a:ln>
            <a:noFill/>
          </a:ln>
          <a:effectLst>
            <a:outerShdw blurRad="63500" dist="17961" dir="2700000" algn="ctr" rotWithShape="0">
              <a:srgbClr val="708688">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txBox="1">
            <a:spLocks noChangeArrowheads="1"/>
          </p:cNvSpPr>
          <p:nvPr/>
        </p:nvSpPr>
        <p:spPr bwMode="auto">
          <a:xfrm>
            <a:off x="928688" y="1287463"/>
            <a:ext cx="1439862"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latin typeface="Times New Roman" panose="02020603050405020304" pitchFamily="18" charset="0"/>
                <a:ea typeface="华文新魏" panose="02010800040101010101" pitchFamily="2" charset="-122"/>
              </a:rPr>
              <a:t>单晶硅锭</a:t>
            </a:r>
          </a:p>
        </p:txBody>
      </p:sp>
      <p:sp>
        <p:nvSpPr>
          <p:cNvPr id="21508" name="Text Box 4"/>
          <p:cNvSpPr txBox="1">
            <a:spLocks noChangeArrowheads="1"/>
          </p:cNvSpPr>
          <p:nvPr/>
        </p:nvSpPr>
        <p:spPr bwMode="auto">
          <a:xfrm>
            <a:off x="3929063" y="1171575"/>
            <a:ext cx="3389312"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2000" b="1">
                <a:latin typeface="Times New Roman" panose="02020603050405020304" pitchFamily="18" charset="0"/>
                <a:ea typeface="华文新魏" panose="02010800040101010101" pitchFamily="2" charset="-122"/>
              </a:rPr>
              <a:t>圆形薄片 </a:t>
            </a:r>
            <a:r>
              <a:rPr lang="en-US" altLang="zh-CN" sz="2000" b="1">
                <a:latin typeface="Times New Roman" panose="02020603050405020304" pitchFamily="18" charset="0"/>
                <a:ea typeface="华文新魏" panose="02010800040101010101" pitchFamily="2" charset="-122"/>
              </a:rPr>
              <a:t>/ </a:t>
            </a:r>
            <a:r>
              <a:rPr lang="zh-CN" altLang="en-US" sz="2000" b="1">
                <a:latin typeface="Times New Roman" panose="02020603050405020304" pitchFamily="18" charset="0"/>
                <a:ea typeface="华文新魏" panose="02010800040101010101" pitchFamily="2" charset="-122"/>
              </a:rPr>
              <a:t>硅抛光片</a:t>
            </a:r>
          </a:p>
          <a:p>
            <a:pPr algn="ctr">
              <a:lnSpc>
                <a:spcPct val="80000"/>
              </a:lnSpc>
            </a:pPr>
            <a:r>
              <a:rPr lang="en-US" altLang="zh-CN" sz="2000" b="1">
                <a:latin typeface="Times New Roman" panose="02020603050405020304" pitchFamily="18" charset="0"/>
                <a:ea typeface="华文新魏" panose="02010800040101010101" pitchFamily="2" charset="-122"/>
              </a:rPr>
              <a:t>(6/8/12</a:t>
            </a:r>
            <a:r>
              <a:rPr lang="zh-CN" altLang="en-US" sz="2000" b="1">
                <a:latin typeface="Times New Roman" panose="02020603050405020304" pitchFamily="18" charset="0"/>
                <a:ea typeface="华文新魏" panose="02010800040101010101" pitchFamily="2" charset="-122"/>
              </a:rPr>
              <a:t>寸</a:t>
            </a:r>
            <a:r>
              <a:rPr lang="en-US" altLang="zh-CN" sz="2000" b="1">
                <a:latin typeface="Times New Roman" panose="02020603050405020304" pitchFamily="18" charset="0"/>
                <a:ea typeface="华文新魏" panose="02010800040101010101" pitchFamily="2" charset="-122"/>
              </a:rPr>
              <a:t>,</a:t>
            </a:r>
            <a:r>
              <a:rPr lang="zh-CN" altLang="en-US" sz="2000" b="1">
                <a:latin typeface="Times New Roman" panose="02020603050405020304" pitchFamily="18" charset="0"/>
                <a:ea typeface="华文新魏" panose="02010800040101010101" pitchFamily="2" charset="-122"/>
              </a:rPr>
              <a:t>厚度不足</a:t>
            </a:r>
            <a:r>
              <a:rPr lang="en-US" altLang="zh-CN" sz="2000" b="1">
                <a:latin typeface="Times New Roman" panose="02020603050405020304" pitchFamily="18" charset="0"/>
                <a:ea typeface="华文新魏" panose="02010800040101010101" pitchFamily="2" charset="-122"/>
              </a:rPr>
              <a:t>1mm)</a:t>
            </a:r>
            <a:endParaRPr lang="zh-CN" altLang="en-US" sz="2000" b="1">
              <a:latin typeface="Times New Roman" panose="02020603050405020304" pitchFamily="18" charset="0"/>
              <a:ea typeface="华文新魏" panose="02010800040101010101" pitchFamily="2" charset="-122"/>
            </a:endParaRPr>
          </a:p>
        </p:txBody>
      </p:sp>
      <p:sp>
        <p:nvSpPr>
          <p:cNvPr id="21509" name="Text Box 5"/>
          <p:cNvSpPr txBox="1">
            <a:spLocks noChangeArrowheads="1"/>
          </p:cNvSpPr>
          <p:nvPr/>
        </p:nvSpPr>
        <p:spPr bwMode="auto">
          <a:xfrm>
            <a:off x="4143375" y="2930525"/>
            <a:ext cx="1873250"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200" b="1">
                <a:latin typeface="Times New Roman" panose="02020603050405020304" pitchFamily="18" charset="0"/>
                <a:ea typeface="华文新魏" panose="02010800040101010101" pitchFamily="2" charset="-122"/>
              </a:rPr>
              <a:t>IC</a:t>
            </a:r>
            <a:r>
              <a:rPr lang="zh-CN" altLang="en-US" sz="2200" b="1">
                <a:latin typeface="Times New Roman" panose="02020603050405020304" pitchFamily="18" charset="0"/>
                <a:ea typeface="华文新魏" panose="02010800040101010101" pitchFamily="2" charset="-122"/>
              </a:rPr>
              <a:t>小片 </a:t>
            </a:r>
            <a:r>
              <a:rPr lang="en-US" altLang="zh-CN" sz="2200" b="1">
                <a:latin typeface="Times New Roman" panose="02020603050405020304" pitchFamily="18" charset="0"/>
                <a:ea typeface="华文新魏" panose="02010800040101010101" pitchFamily="2" charset="-122"/>
              </a:rPr>
              <a:t>/ </a:t>
            </a:r>
            <a:r>
              <a:rPr lang="zh-CN" altLang="en-US" sz="2200" b="1">
                <a:latin typeface="Times New Roman" panose="02020603050405020304" pitchFamily="18" charset="0"/>
                <a:ea typeface="华文新魏" panose="02010800040101010101" pitchFamily="2" charset="-122"/>
              </a:rPr>
              <a:t>芯片</a:t>
            </a:r>
          </a:p>
        </p:txBody>
      </p:sp>
      <p:sp>
        <p:nvSpPr>
          <p:cNvPr id="21510" name="Text Box 6"/>
          <p:cNvSpPr txBox="1">
            <a:spLocks noChangeArrowheads="1"/>
          </p:cNvSpPr>
          <p:nvPr/>
        </p:nvSpPr>
        <p:spPr bwMode="auto">
          <a:xfrm>
            <a:off x="1571625" y="2716213"/>
            <a:ext cx="1871663"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2200" b="1">
                <a:latin typeface="Times New Roman" panose="02020603050405020304" pitchFamily="18" charset="0"/>
                <a:ea typeface="华文新魏" panose="02010800040101010101" pitchFamily="2" charset="-122"/>
              </a:rPr>
              <a:t>不合格的用磁浆点上记号</a:t>
            </a:r>
          </a:p>
        </p:txBody>
      </p:sp>
      <p:sp>
        <p:nvSpPr>
          <p:cNvPr id="21511" name="Text Box 7"/>
          <p:cNvSpPr txBox="1">
            <a:spLocks noChangeArrowheads="1"/>
          </p:cNvSpPr>
          <p:nvPr/>
        </p:nvSpPr>
        <p:spPr bwMode="auto">
          <a:xfrm>
            <a:off x="506413" y="6000750"/>
            <a:ext cx="82089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0000FF"/>
                </a:solidFill>
                <a:latin typeface="Times New Roman" panose="02020603050405020304" pitchFamily="18" charset="0"/>
                <a:ea typeface="华文新魏" panose="02010800040101010101" pitchFamily="2" charset="-122"/>
              </a:rPr>
              <a:t>封装：将芯片固定在塑胶或陶瓷基座上，把芯片上蚀刻出来的引线与基座底部伸出的引脚连接，盖上盖板并封焊成芯片</a:t>
            </a:r>
          </a:p>
        </p:txBody>
      </p:sp>
      <p:sp>
        <p:nvSpPr>
          <p:cNvPr id="21512" name="Text Box 8"/>
          <p:cNvSpPr txBox="1">
            <a:spLocks noChangeArrowheads="1"/>
          </p:cNvSpPr>
          <p:nvPr/>
        </p:nvSpPr>
        <p:spPr bwMode="auto">
          <a:xfrm>
            <a:off x="6407150" y="5181600"/>
            <a:ext cx="287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latin typeface="Times New Roman" panose="02020603050405020304" pitchFamily="18" charset="0"/>
                <a:ea typeface="华文新魏" panose="02010800040101010101" pitchFamily="2" charset="-122"/>
              </a:rPr>
              <a:t>约需</a:t>
            </a:r>
            <a:r>
              <a:rPr lang="en-US" altLang="zh-CN" sz="2400" b="1">
                <a:solidFill>
                  <a:srgbClr val="FF0000"/>
                </a:solidFill>
                <a:latin typeface="Times New Roman" panose="02020603050405020304" pitchFamily="18" charset="0"/>
                <a:ea typeface="华文新魏" panose="02010800040101010101" pitchFamily="2" charset="-122"/>
              </a:rPr>
              <a:t>400</a:t>
            </a:r>
            <a:r>
              <a:rPr lang="zh-CN" altLang="en-US" sz="2400" b="1">
                <a:solidFill>
                  <a:srgbClr val="FF0000"/>
                </a:solidFill>
                <a:latin typeface="Times New Roman" panose="02020603050405020304" pitchFamily="18" charset="0"/>
                <a:ea typeface="华文新魏" panose="02010800040101010101" pitchFamily="2" charset="-122"/>
              </a:rPr>
              <a:t>多道工序！</a:t>
            </a:r>
          </a:p>
        </p:txBody>
      </p:sp>
      <p:sp>
        <p:nvSpPr>
          <p:cNvPr id="21513" name="Text Box 9"/>
          <p:cNvSpPr txBox="1">
            <a:spLocks noChangeArrowheads="1"/>
          </p:cNvSpPr>
          <p:nvPr/>
        </p:nvSpPr>
        <p:spPr bwMode="auto">
          <a:xfrm>
            <a:off x="6415088" y="2871788"/>
            <a:ext cx="2428875"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latin typeface="Times New Roman" panose="02020603050405020304" pitchFamily="18" charset="0"/>
                <a:ea typeface="华文新魏" panose="02010800040101010101" pitchFamily="2" charset="-122"/>
              </a:rPr>
              <a:t>“晶圆” </a:t>
            </a:r>
            <a:r>
              <a:rPr lang="en-US" altLang="zh-CN" sz="2200" b="1">
                <a:latin typeface="Times New Roman" panose="02020603050405020304" pitchFamily="18" charset="0"/>
                <a:ea typeface="华文新魏" panose="02010800040101010101" pitchFamily="2" charset="-122"/>
              </a:rPr>
              <a:t>/ </a:t>
            </a:r>
            <a:r>
              <a:rPr lang="zh-CN" altLang="en-US" sz="2200" b="1">
                <a:latin typeface="Times New Roman" panose="02020603050405020304" pitchFamily="18" charset="0"/>
                <a:ea typeface="华文新魏" panose="02010800040101010101" pitchFamily="2" charset="-122"/>
              </a:rPr>
              <a:t>大芯片</a:t>
            </a:r>
            <a:endParaRPr lang="en-US" altLang="zh-CN" sz="2200" b="1">
              <a:latin typeface="Times New Roman" panose="02020603050405020304" pitchFamily="18" charset="0"/>
              <a:ea typeface="华文新魏" panose="02010800040101010101" pitchFamily="2" charset="-122"/>
            </a:endParaRPr>
          </a:p>
        </p:txBody>
      </p:sp>
      <p:sp>
        <p:nvSpPr>
          <p:cNvPr id="21514" name="Rectangle 10"/>
          <p:cNvSpPr>
            <a:spLocks noGrp="1" noChangeArrowheads="1"/>
          </p:cNvSpPr>
          <p:nvPr>
            <p:ph type="title"/>
          </p:nvPr>
        </p:nvSpPr>
        <p:spPr bwMode="auto">
          <a:xfrm>
            <a:off x="228600" y="62706"/>
            <a:ext cx="8486775" cy="35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计算机性能评价</a:t>
            </a:r>
            <a:r>
              <a:rPr lang="zh-CN" altLang="zh-CN" dirty="0">
                <a:solidFill>
                  <a:srgbClr val="A50021"/>
                </a:solidFill>
              </a:rPr>
              <a:t>——</a:t>
            </a:r>
            <a:r>
              <a:rPr lang="zh-CN" altLang="en-US" dirty="0">
                <a:solidFill>
                  <a:srgbClr val="A50021"/>
                </a:solidFill>
              </a:rPr>
              <a:t>集成电路成本 </a:t>
            </a:r>
            <a:endParaRPr lang="en-US" altLang="zh-CN" dirty="0">
              <a:solidFill>
                <a:srgbClr val="A50021"/>
              </a:solidFill>
            </a:endParaRPr>
          </a:p>
        </p:txBody>
      </p:sp>
      <p:sp>
        <p:nvSpPr>
          <p:cNvPr id="21515" name="Text Box 11"/>
          <p:cNvSpPr txBox="1">
            <a:spLocks noChangeArrowheads="1"/>
          </p:cNvSpPr>
          <p:nvPr/>
        </p:nvSpPr>
        <p:spPr bwMode="auto">
          <a:xfrm>
            <a:off x="500063" y="635000"/>
            <a:ext cx="5603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2"/>
              </a:buClr>
              <a:buFont typeface="Wingdings" panose="05000000000000000000" pitchFamily="2" charset="2"/>
              <a:buChar char="p"/>
            </a:pPr>
            <a:r>
              <a:rPr lang="zh-CN" altLang="en-US" sz="3200" b="1">
                <a:solidFill>
                  <a:srgbClr val="0000FF"/>
                </a:solidFill>
                <a:latin typeface="Helvetica" panose="020B0604020202020204" pitchFamily="34" charset="0"/>
                <a:ea typeface="华文新魏" panose="02010800040101010101" pitchFamily="2" charset="-122"/>
              </a:rPr>
              <a:t>除了性能，也要考察成本！</a:t>
            </a:r>
          </a:p>
        </p:txBody>
      </p:sp>
      <p:sp>
        <p:nvSpPr>
          <p:cNvPr id="21516" name="Text Box 5"/>
          <p:cNvSpPr txBox="1">
            <a:spLocks noChangeArrowheads="1"/>
          </p:cNvSpPr>
          <p:nvPr/>
        </p:nvSpPr>
        <p:spPr bwMode="auto">
          <a:xfrm>
            <a:off x="285750" y="4645025"/>
            <a:ext cx="1428750"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latin typeface="Times New Roman" panose="02020603050405020304" pitchFamily="18" charset="0"/>
                <a:ea typeface="华文新魏" panose="02010800040101010101" pitchFamily="2" charset="-122"/>
              </a:rPr>
              <a:t>封装芯片</a:t>
            </a:r>
          </a:p>
        </p:txBody>
      </p:sp>
      <p:sp>
        <p:nvSpPr>
          <p:cNvPr id="21517" name="Text Box 5"/>
          <p:cNvSpPr txBox="1">
            <a:spLocks noChangeArrowheads="1"/>
          </p:cNvSpPr>
          <p:nvPr/>
        </p:nvSpPr>
        <p:spPr bwMode="auto">
          <a:xfrm>
            <a:off x="2786063" y="4641850"/>
            <a:ext cx="2143125"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b="1">
                <a:latin typeface="Times New Roman" panose="02020603050405020304" pitchFamily="18" charset="0"/>
                <a:ea typeface="华文新魏" panose="02010800040101010101" pitchFamily="2" charset="-122"/>
              </a:rPr>
              <a:t>测试封装芯片</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250825" y="2708275"/>
            <a:ext cx="88931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75" tIns="33342" rIns="67875" bIns="33342"/>
          <a:lstStyle>
            <a:lvl1pPr marL="214313" indent="-2143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zh-CN" altLang="en-US" sz="2400">
                <a:latin typeface="黑体" panose="02010609060101010101" pitchFamily="49" charset="-122"/>
                <a:ea typeface="黑体" panose="02010609060101010101" pitchFamily="49" charset="-122"/>
              </a:rPr>
              <a:t>每芯片的价格</a:t>
            </a:r>
            <a:r>
              <a:rPr lang="en-US" altLang="zh-CN" sz="2400">
                <a:latin typeface="黑体" panose="02010609060101010101" pitchFamily="49" charset="-122"/>
                <a:ea typeface="黑体" panose="02010609060101010101" pitchFamily="49" charset="-122"/>
              </a:rPr>
              <a:t> = </a:t>
            </a:r>
            <a:r>
              <a:rPr lang="zh-CN" altLang="en-US" sz="2400">
                <a:latin typeface="黑体" panose="02010609060101010101" pitchFamily="49" charset="-122"/>
                <a:ea typeface="黑体" panose="02010609060101010101" pitchFamily="49" charset="-122"/>
              </a:rPr>
              <a:t>每晶圆的价格</a:t>
            </a:r>
            <a:r>
              <a:rPr lang="en-US" altLang="zh-CN" sz="2400">
                <a:latin typeface="黑体" panose="02010609060101010101" pitchFamily="49" charset="-122"/>
                <a:ea typeface="黑体" panose="02010609060101010101" pitchFamily="49" charset="-122"/>
              </a:rPr>
              <a:t> / (</a:t>
            </a:r>
            <a:r>
              <a:rPr lang="zh-CN" altLang="en-US" sz="2400">
                <a:latin typeface="黑体" panose="02010609060101010101" pitchFamily="49" charset="-122"/>
                <a:ea typeface="黑体" panose="02010609060101010101" pitchFamily="49" charset="-122"/>
              </a:rPr>
              <a:t>每晶圆的芯片数×成品率</a:t>
            </a:r>
            <a:r>
              <a:rPr lang="en-US" altLang="zh-CN" sz="2400">
                <a:latin typeface="黑体" panose="02010609060101010101" pitchFamily="49" charset="-122"/>
                <a:ea typeface="黑体" panose="02010609060101010101" pitchFamily="49" charset="-122"/>
              </a:rPr>
              <a:t>) </a:t>
            </a:r>
          </a:p>
          <a:p>
            <a:pPr>
              <a:lnSpc>
                <a:spcPct val="130000"/>
              </a:lnSpc>
              <a:spcBef>
                <a:spcPct val="30000"/>
              </a:spcBef>
            </a:pPr>
            <a:r>
              <a:rPr lang="zh-CN" altLang="en-US" sz="2400">
                <a:latin typeface="黑体" panose="02010609060101010101" pitchFamily="49" charset="-122"/>
                <a:ea typeface="黑体" panose="02010609060101010101" pitchFamily="49" charset="-122"/>
              </a:rPr>
              <a:t>每晶圆的芯片数≈晶圆面积</a:t>
            </a:r>
            <a:r>
              <a:rPr lang="en-US" altLang="zh-CN" sz="2400">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芯片面积</a:t>
            </a: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r>
              <a:rPr lang="zh-CN" altLang="en-US" sz="2400">
                <a:latin typeface="黑体" panose="02010609060101010101" pitchFamily="49" charset="-122"/>
                <a:ea typeface="黑体" panose="02010609060101010101" pitchFamily="49" charset="-122"/>
              </a:rPr>
              <a:t>芯片合格率＝</a:t>
            </a:r>
            <a:r>
              <a:rPr lang="en-US" altLang="zh-CN" sz="2400">
                <a:latin typeface="黑体" panose="02010609060101010101" pitchFamily="49" charset="-122"/>
                <a:ea typeface="黑体" panose="02010609060101010101" pitchFamily="49" charset="-122"/>
              </a:rPr>
              <a:t>1/(1+(</a:t>
            </a:r>
            <a:r>
              <a:rPr lang="zh-CN" altLang="en-US" sz="2400">
                <a:latin typeface="黑体" panose="02010609060101010101" pitchFamily="49" charset="-122"/>
                <a:ea typeface="黑体" panose="02010609060101010101" pitchFamily="49" charset="-122"/>
              </a:rPr>
              <a:t>单位面积的瑕疵数×芯片面积</a:t>
            </a:r>
            <a:r>
              <a:rPr lang="en-US" altLang="zh-CN" sz="2400">
                <a:latin typeface="黑体" panose="02010609060101010101" pitchFamily="49" charset="-122"/>
                <a:ea typeface="黑体" panose="02010609060101010101" pitchFamily="49" charset="-122"/>
              </a:rPr>
              <a:t>/2))</a:t>
            </a:r>
            <a:r>
              <a:rPr lang="en-US" altLang="zh-CN" sz="2400" baseline="30000">
                <a:latin typeface="黑体" panose="02010609060101010101" pitchFamily="49" charset="-122"/>
                <a:ea typeface="黑体" panose="02010609060101010101" pitchFamily="49" charset="-122"/>
              </a:rPr>
              <a:t>2</a:t>
            </a:r>
            <a:r>
              <a:rPr lang="en-US" altLang="zh-CN" sz="2400">
                <a:latin typeface="黑体" panose="02010609060101010101" pitchFamily="49" charset="-122"/>
                <a:ea typeface="黑体" panose="02010609060101010101" pitchFamily="49" charset="-122"/>
              </a:rPr>
              <a:t>		</a:t>
            </a: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spcBef>
                <a:spcPct val="30000"/>
              </a:spcBef>
            </a:pPr>
            <a:endParaRPr lang="en-US" altLang="zh-CN" sz="2400">
              <a:latin typeface="黑体" panose="02010609060101010101" pitchFamily="49" charset="-122"/>
              <a:ea typeface="黑体" panose="02010609060101010101" pitchFamily="49" charset="-122"/>
            </a:endParaRPr>
          </a:p>
          <a:p>
            <a:pPr>
              <a:lnSpc>
                <a:spcPct val="130000"/>
              </a:lnSpc>
            </a:pPr>
            <a:r>
              <a:rPr lang="zh-CN" altLang="en-US" sz="2400">
                <a:latin typeface="黑体" panose="02010609060101010101" pitchFamily="49" charset="-122"/>
                <a:ea typeface="黑体" panose="02010609060101010101" pitchFamily="49" charset="-122"/>
              </a:rPr>
              <a:t>                   </a:t>
            </a:r>
            <a:endParaRPr lang="en-US" altLang="zh-CN" sz="2400">
              <a:latin typeface="黑体" panose="02010609060101010101" pitchFamily="49" charset="-122"/>
              <a:ea typeface="黑体" panose="02010609060101010101" pitchFamily="49" charset="-122"/>
            </a:endParaRPr>
          </a:p>
        </p:txBody>
      </p:sp>
      <p:sp>
        <p:nvSpPr>
          <p:cNvPr id="23555" name="Text Box 88"/>
          <p:cNvSpPr txBox="1">
            <a:spLocks noChangeArrowheads="1"/>
          </p:cNvSpPr>
          <p:nvPr/>
        </p:nvSpPr>
        <p:spPr bwMode="auto">
          <a:xfrm>
            <a:off x="696913" y="860425"/>
            <a:ext cx="600075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10000"/>
              </a:spcBef>
              <a:buFont typeface="Wingdings" panose="05000000000000000000" pitchFamily="2" charset="2"/>
              <a:buChar char="p"/>
            </a:pPr>
            <a:r>
              <a:rPr lang="zh-CN" altLang="en-US" sz="2800" b="1">
                <a:latin typeface="Times New Roman" panose="02020603050405020304" pitchFamily="18" charset="0"/>
                <a:ea typeface="华文新魏" panose="02010800040101010101" pitchFamily="2" charset="-122"/>
              </a:rPr>
              <a:t>与芯片成本有关的因素</a:t>
            </a:r>
          </a:p>
          <a:p>
            <a:pPr lvl="1">
              <a:lnSpc>
                <a:spcPct val="80000"/>
              </a:lnSpc>
              <a:spcBef>
                <a:spcPct val="10000"/>
              </a:spcBef>
              <a:buClr>
                <a:schemeClr val="tx1"/>
              </a:buClr>
              <a:buFont typeface="Wingdings" panose="05000000000000000000" pitchFamily="2" charset="2"/>
              <a:buChar char="n"/>
            </a:pPr>
            <a:r>
              <a:rPr lang="zh-CN" altLang="en-US" sz="2800" b="1">
                <a:solidFill>
                  <a:srgbClr val="0000CC"/>
                </a:solidFill>
                <a:latin typeface="Times New Roman" panose="02020603050405020304" pitchFamily="18" charset="0"/>
                <a:ea typeface="华文新魏" panose="02010800040101010101" pitchFamily="2" charset="-122"/>
              </a:rPr>
              <a:t> 圆晶价格</a:t>
            </a:r>
          </a:p>
          <a:p>
            <a:pPr lvl="1">
              <a:lnSpc>
                <a:spcPct val="80000"/>
              </a:lnSpc>
              <a:spcBef>
                <a:spcPct val="10000"/>
              </a:spcBef>
              <a:buClr>
                <a:schemeClr val="tx1"/>
              </a:buClr>
              <a:buFont typeface="Wingdings" panose="05000000000000000000" pitchFamily="2" charset="2"/>
              <a:buChar char="n"/>
            </a:pPr>
            <a:r>
              <a:rPr lang="zh-CN" altLang="en-US" sz="2800" b="1">
                <a:solidFill>
                  <a:srgbClr val="0000CC"/>
                </a:solidFill>
                <a:latin typeface="Times New Roman" panose="02020603050405020304" pitchFamily="18" charset="0"/>
                <a:ea typeface="华文新魏" panose="02010800040101010101" pitchFamily="2" charset="-122"/>
              </a:rPr>
              <a:t> 圆晶所含芯片数</a:t>
            </a:r>
          </a:p>
          <a:p>
            <a:pPr lvl="1">
              <a:lnSpc>
                <a:spcPct val="80000"/>
              </a:lnSpc>
              <a:spcBef>
                <a:spcPct val="10000"/>
              </a:spcBef>
              <a:buClr>
                <a:schemeClr val="tx1"/>
              </a:buClr>
              <a:buFont typeface="Wingdings" panose="05000000000000000000" pitchFamily="2" charset="2"/>
              <a:buChar char="n"/>
            </a:pPr>
            <a:r>
              <a:rPr lang="zh-CN" altLang="en-US" sz="2800" b="1">
                <a:solidFill>
                  <a:srgbClr val="0000CC"/>
                </a:solidFill>
                <a:latin typeface="Times New Roman" panose="02020603050405020304" pitchFamily="18" charset="0"/>
                <a:ea typeface="华文新魏" panose="02010800040101010101" pitchFamily="2" charset="-122"/>
              </a:rPr>
              <a:t> 芯片合格率</a:t>
            </a:r>
          </a:p>
        </p:txBody>
      </p:sp>
      <p:sp>
        <p:nvSpPr>
          <p:cNvPr id="23556" name="标题 2"/>
          <p:cNvSpPr>
            <a:spLocks noGrp="1"/>
          </p:cNvSpPr>
          <p:nvPr>
            <p:ph type="title"/>
          </p:nvPr>
        </p:nvSpPr>
        <p:spPr bwMode="auto">
          <a:xfrm>
            <a:off x="130175" y="111126"/>
            <a:ext cx="6872288" cy="550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A50021"/>
                </a:solidFill>
              </a:rPr>
              <a:t>计算机性能评价</a:t>
            </a:r>
            <a:r>
              <a:rPr lang="zh-CN" altLang="zh-CN" dirty="0">
                <a:solidFill>
                  <a:srgbClr val="A50021"/>
                </a:solidFill>
              </a:rPr>
              <a:t>——</a:t>
            </a:r>
            <a:r>
              <a:rPr lang="zh-CN" altLang="en-US" dirty="0">
                <a:solidFill>
                  <a:srgbClr val="A50021"/>
                </a:solidFill>
              </a:rPr>
              <a:t>集成电路成本 </a:t>
            </a:r>
          </a:p>
        </p:txBody>
      </p:sp>
      <p:grpSp>
        <p:nvGrpSpPr>
          <p:cNvPr id="23557" name="Group 5"/>
          <p:cNvGrpSpPr>
            <a:grpSpLocks/>
          </p:cNvGrpSpPr>
          <p:nvPr/>
        </p:nvGrpSpPr>
        <p:grpSpPr bwMode="auto">
          <a:xfrm>
            <a:off x="3128963" y="4816475"/>
            <a:ext cx="1511300" cy="1133475"/>
            <a:chOff x="2020" y="2164"/>
            <a:chExt cx="952" cy="952"/>
          </a:xfrm>
        </p:grpSpPr>
        <p:sp>
          <p:nvSpPr>
            <p:cNvPr id="23614" name="Oval 6"/>
            <p:cNvSpPr>
              <a:spLocks noChangeArrowheads="1"/>
            </p:cNvSpPr>
            <p:nvPr/>
          </p:nvSpPr>
          <p:spPr bwMode="auto">
            <a:xfrm>
              <a:off x="2020"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5" name="Rectangle 7" descr="Light upward diagonal"/>
            <p:cNvSpPr>
              <a:spLocks noChangeArrowheads="1"/>
            </p:cNvSpPr>
            <p:nvPr/>
          </p:nvSpPr>
          <p:spPr bwMode="auto">
            <a:xfrm>
              <a:off x="2404"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6" name="Rectangle 8" descr="Light upward diagonal"/>
            <p:cNvSpPr>
              <a:spLocks noChangeArrowheads="1"/>
            </p:cNvSpPr>
            <p:nvPr/>
          </p:nvSpPr>
          <p:spPr bwMode="auto">
            <a:xfrm>
              <a:off x="2596"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7" name="Rectangle 9"/>
            <p:cNvSpPr>
              <a:spLocks noChangeArrowheads="1"/>
            </p:cNvSpPr>
            <p:nvPr/>
          </p:nvSpPr>
          <p:spPr bwMode="auto">
            <a:xfrm>
              <a:off x="2020" y="2356"/>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8" name="Rectangle 10" descr="Light upward diagonal"/>
            <p:cNvSpPr>
              <a:spLocks noChangeArrowheads="1"/>
            </p:cNvSpPr>
            <p:nvPr/>
          </p:nvSpPr>
          <p:spPr bwMode="auto">
            <a:xfrm>
              <a:off x="2212"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9" name="Rectangle 11"/>
            <p:cNvSpPr>
              <a:spLocks noChangeArrowheads="1"/>
            </p:cNvSpPr>
            <p:nvPr/>
          </p:nvSpPr>
          <p:spPr bwMode="auto">
            <a:xfrm>
              <a:off x="2788" y="2356"/>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0" name="Rectangle 12" descr="Light upward diagonal"/>
            <p:cNvSpPr>
              <a:spLocks noChangeArrowheads="1"/>
            </p:cNvSpPr>
            <p:nvPr/>
          </p:nvSpPr>
          <p:spPr bwMode="auto">
            <a:xfrm>
              <a:off x="2404"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1" name="Rectangle 13" descr="Light upward diagonal"/>
            <p:cNvSpPr>
              <a:spLocks noChangeArrowheads="1"/>
            </p:cNvSpPr>
            <p:nvPr/>
          </p:nvSpPr>
          <p:spPr bwMode="auto">
            <a:xfrm>
              <a:off x="2596"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2" name="Rectangle 14"/>
            <p:cNvSpPr>
              <a:spLocks noChangeArrowheads="1"/>
            </p:cNvSpPr>
            <p:nvPr/>
          </p:nvSpPr>
          <p:spPr bwMode="auto">
            <a:xfrm>
              <a:off x="2020" y="2548"/>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3" name="Rectangle 15" descr="Light upward diagonal"/>
            <p:cNvSpPr>
              <a:spLocks noChangeArrowheads="1"/>
            </p:cNvSpPr>
            <p:nvPr/>
          </p:nvSpPr>
          <p:spPr bwMode="auto">
            <a:xfrm>
              <a:off x="2212"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4" name="Rectangle 16"/>
            <p:cNvSpPr>
              <a:spLocks noChangeArrowheads="1"/>
            </p:cNvSpPr>
            <p:nvPr/>
          </p:nvSpPr>
          <p:spPr bwMode="auto">
            <a:xfrm>
              <a:off x="2788" y="2548"/>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5" name="Rectangle 17" descr="Light upward diagonal"/>
            <p:cNvSpPr>
              <a:spLocks noChangeArrowheads="1"/>
            </p:cNvSpPr>
            <p:nvPr/>
          </p:nvSpPr>
          <p:spPr bwMode="auto">
            <a:xfrm>
              <a:off x="2404"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6" name="Rectangle 18" descr="Light upward diagonal"/>
            <p:cNvSpPr>
              <a:spLocks noChangeArrowheads="1"/>
            </p:cNvSpPr>
            <p:nvPr/>
          </p:nvSpPr>
          <p:spPr bwMode="auto">
            <a:xfrm>
              <a:off x="2596"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7" name="Rectangle 19"/>
            <p:cNvSpPr>
              <a:spLocks noChangeArrowheads="1"/>
            </p:cNvSpPr>
            <p:nvPr/>
          </p:nvSpPr>
          <p:spPr bwMode="auto">
            <a:xfrm>
              <a:off x="2020" y="2740"/>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8" name="Rectangle 20" descr="Light upward diagonal"/>
            <p:cNvSpPr>
              <a:spLocks noChangeArrowheads="1"/>
            </p:cNvSpPr>
            <p:nvPr/>
          </p:nvSpPr>
          <p:spPr bwMode="auto">
            <a:xfrm>
              <a:off x="2212"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9" name="Rectangle 21"/>
            <p:cNvSpPr>
              <a:spLocks noChangeArrowheads="1"/>
            </p:cNvSpPr>
            <p:nvPr/>
          </p:nvSpPr>
          <p:spPr bwMode="auto">
            <a:xfrm>
              <a:off x="2788" y="2740"/>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0" name="Rectangle 22"/>
            <p:cNvSpPr>
              <a:spLocks noChangeArrowheads="1"/>
            </p:cNvSpPr>
            <p:nvPr/>
          </p:nvSpPr>
          <p:spPr bwMode="auto">
            <a:xfrm>
              <a:off x="2404" y="2932"/>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1" name="Rectangle 23"/>
            <p:cNvSpPr>
              <a:spLocks noChangeArrowheads="1"/>
            </p:cNvSpPr>
            <p:nvPr/>
          </p:nvSpPr>
          <p:spPr bwMode="auto">
            <a:xfrm>
              <a:off x="2596" y="2932"/>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2" name="Rectangle 24"/>
            <p:cNvSpPr>
              <a:spLocks noChangeArrowheads="1"/>
            </p:cNvSpPr>
            <p:nvPr/>
          </p:nvSpPr>
          <p:spPr bwMode="auto">
            <a:xfrm>
              <a:off x="2020" y="2932"/>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3" name="Rectangle 25"/>
            <p:cNvSpPr>
              <a:spLocks noChangeArrowheads="1"/>
            </p:cNvSpPr>
            <p:nvPr/>
          </p:nvSpPr>
          <p:spPr bwMode="auto">
            <a:xfrm>
              <a:off x="2212" y="2932"/>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4" name="Rectangle 26"/>
            <p:cNvSpPr>
              <a:spLocks noChangeArrowheads="1"/>
            </p:cNvSpPr>
            <p:nvPr/>
          </p:nvSpPr>
          <p:spPr bwMode="auto">
            <a:xfrm>
              <a:off x="2788" y="2932"/>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5" name="Rectangle 27"/>
            <p:cNvSpPr>
              <a:spLocks noChangeArrowheads="1"/>
            </p:cNvSpPr>
            <p:nvPr/>
          </p:nvSpPr>
          <p:spPr bwMode="auto">
            <a:xfrm>
              <a:off x="2404" y="2164"/>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6" name="Rectangle 28"/>
            <p:cNvSpPr>
              <a:spLocks noChangeArrowheads="1"/>
            </p:cNvSpPr>
            <p:nvPr/>
          </p:nvSpPr>
          <p:spPr bwMode="auto">
            <a:xfrm>
              <a:off x="2596" y="2164"/>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7" name="Rectangle 29"/>
            <p:cNvSpPr>
              <a:spLocks noChangeArrowheads="1"/>
            </p:cNvSpPr>
            <p:nvPr/>
          </p:nvSpPr>
          <p:spPr bwMode="auto">
            <a:xfrm>
              <a:off x="2020" y="2164"/>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8" name="Rectangle 30"/>
            <p:cNvSpPr>
              <a:spLocks noChangeArrowheads="1"/>
            </p:cNvSpPr>
            <p:nvPr/>
          </p:nvSpPr>
          <p:spPr bwMode="auto">
            <a:xfrm>
              <a:off x="2212" y="2164"/>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9" name="Rectangle 31"/>
            <p:cNvSpPr>
              <a:spLocks noChangeArrowheads="1"/>
            </p:cNvSpPr>
            <p:nvPr/>
          </p:nvSpPr>
          <p:spPr bwMode="auto">
            <a:xfrm>
              <a:off x="2788" y="2164"/>
              <a:ext cx="18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3558" name="Group 32"/>
          <p:cNvGrpSpPr>
            <a:grpSpLocks/>
          </p:cNvGrpSpPr>
          <p:nvPr/>
        </p:nvGrpSpPr>
        <p:grpSpPr bwMode="auto">
          <a:xfrm>
            <a:off x="1223963" y="4816475"/>
            <a:ext cx="1511300" cy="1133475"/>
            <a:chOff x="820" y="2164"/>
            <a:chExt cx="952" cy="952"/>
          </a:xfrm>
        </p:grpSpPr>
        <p:sp>
          <p:nvSpPr>
            <p:cNvPr id="23597" name="Oval 33"/>
            <p:cNvSpPr>
              <a:spLocks noChangeArrowheads="1"/>
            </p:cNvSpPr>
            <p:nvPr/>
          </p:nvSpPr>
          <p:spPr bwMode="auto">
            <a:xfrm>
              <a:off x="820"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8" name="Rectangle 34" descr="Light downward diagonal"/>
            <p:cNvSpPr>
              <a:spLocks noChangeArrowheads="1"/>
            </p:cNvSpPr>
            <p:nvPr/>
          </p:nvSpPr>
          <p:spPr bwMode="auto">
            <a:xfrm>
              <a:off x="1300" y="264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9" name="Rectangle 35"/>
            <p:cNvSpPr>
              <a:spLocks noChangeArrowheads="1"/>
            </p:cNvSpPr>
            <p:nvPr/>
          </p:nvSpPr>
          <p:spPr bwMode="auto">
            <a:xfrm>
              <a:off x="1540" y="264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0" name="Rectangle 36"/>
            <p:cNvSpPr>
              <a:spLocks noChangeArrowheads="1"/>
            </p:cNvSpPr>
            <p:nvPr/>
          </p:nvSpPr>
          <p:spPr bwMode="auto">
            <a:xfrm>
              <a:off x="820" y="264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1" name="Rectangle 37" descr="Light downward diagonal"/>
            <p:cNvSpPr>
              <a:spLocks noChangeArrowheads="1"/>
            </p:cNvSpPr>
            <p:nvPr/>
          </p:nvSpPr>
          <p:spPr bwMode="auto">
            <a:xfrm>
              <a:off x="1060" y="264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2" name="Rectangle 38"/>
            <p:cNvSpPr>
              <a:spLocks noChangeArrowheads="1"/>
            </p:cNvSpPr>
            <p:nvPr/>
          </p:nvSpPr>
          <p:spPr bwMode="auto">
            <a:xfrm>
              <a:off x="1300" y="288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3" name="Rectangle 39"/>
            <p:cNvSpPr>
              <a:spLocks noChangeArrowheads="1"/>
            </p:cNvSpPr>
            <p:nvPr/>
          </p:nvSpPr>
          <p:spPr bwMode="auto">
            <a:xfrm>
              <a:off x="1540" y="288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4" name="Rectangle 40"/>
            <p:cNvSpPr>
              <a:spLocks noChangeArrowheads="1"/>
            </p:cNvSpPr>
            <p:nvPr/>
          </p:nvSpPr>
          <p:spPr bwMode="auto">
            <a:xfrm>
              <a:off x="820" y="288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5" name="Rectangle 41"/>
            <p:cNvSpPr>
              <a:spLocks noChangeArrowheads="1"/>
            </p:cNvSpPr>
            <p:nvPr/>
          </p:nvSpPr>
          <p:spPr bwMode="auto">
            <a:xfrm>
              <a:off x="1060" y="288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6" name="Rectangle 42"/>
            <p:cNvSpPr>
              <a:spLocks noChangeArrowheads="1"/>
            </p:cNvSpPr>
            <p:nvPr/>
          </p:nvSpPr>
          <p:spPr bwMode="auto">
            <a:xfrm>
              <a:off x="1300" y="216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7" name="Rectangle 43"/>
            <p:cNvSpPr>
              <a:spLocks noChangeArrowheads="1"/>
            </p:cNvSpPr>
            <p:nvPr/>
          </p:nvSpPr>
          <p:spPr bwMode="auto">
            <a:xfrm>
              <a:off x="1540" y="216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8" name="Rectangle 44"/>
            <p:cNvSpPr>
              <a:spLocks noChangeArrowheads="1"/>
            </p:cNvSpPr>
            <p:nvPr/>
          </p:nvSpPr>
          <p:spPr bwMode="auto">
            <a:xfrm>
              <a:off x="820" y="216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9" name="Rectangle 45"/>
            <p:cNvSpPr>
              <a:spLocks noChangeArrowheads="1"/>
            </p:cNvSpPr>
            <p:nvPr/>
          </p:nvSpPr>
          <p:spPr bwMode="auto">
            <a:xfrm>
              <a:off x="1060" y="216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0" name="Rectangle 46" descr="Light downward diagonal"/>
            <p:cNvSpPr>
              <a:spLocks noChangeArrowheads="1"/>
            </p:cNvSpPr>
            <p:nvPr/>
          </p:nvSpPr>
          <p:spPr bwMode="auto">
            <a:xfrm>
              <a:off x="1300" y="240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1" name="Rectangle 47"/>
            <p:cNvSpPr>
              <a:spLocks noChangeArrowheads="1"/>
            </p:cNvSpPr>
            <p:nvPr/>
          </p:nvSpPr>
          <p:spPr bwMode="auto">
            <a:xfrm>
              <a:off x="1540" y="240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2" name="Rectangle 48"/>
            <p:cNvSpPr>
              <a:spLocks noChangeArrowheads="1"/>
            </p:cNvSpPr>
            <p:nvPr/>
          </p:nvSpPr>
          <p:spPr bwMode="auto">
            <a:xfrm>
              <a:off x="820" y="2404"/>
              <a:ext cx="232" cy="23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3" name="Rectangle 49" descr="Light downward diagonal"/>
            <p:cNvSpPr>
              <a:spLocks noChangeArrowheads="1"/>
            </p:cNvSpPr>
            <p:nvPr/>
          </p:nvSpPr>
          <p:spPr bwMode="auto">
            <a:xfrm>
              <a:off x="1060" y="240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3559" name="Group 50"/>
          <p:cNvGrpSpPr>
            <a:grpSpLocks/>
          </p:cNvGrpSpPr>
          <p:nvPr/>
        </p:nvGrpSpPr>
        <p:grpSpPr bwMode="auto">
          <a:xfrm>
            <a:off x="4881563" y="4816475"/>
            <a:ext cx="1435100" cy="1133475"/>
            <a:chOff x="3124" y="2164"/>
            <a:chExt cx="904" cy="952"/>
          </a:xfrm>
        </p:grpSpPr>
        <p:sp>
          <p:nvSpPr>
            <p:cNvPr id="23592" name="Oval 51"/>
            <p:cNvSpPr>
              <a:spLocks noChangeArrowheads="1"/>
            </p:cNvSpPr>
            <p:nvPr/>
          </p:nvSpPr>
          <p:spPr bwMode="auto">
            <a:xfrm>
              <a:off x="3124"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3" name="Rectangle 52" descr="Light downward diagonal"/>
            <p:cNvSpPr>
              <a:spLocks noChangeArrowheads="1"/>
            </p:cNvSpPr>
            <p:nvPr/>
          </p:nvSpPr>
          <p:spPr bwMode="auto">
            <a:xfrm>
              <a:off x="3604" y="264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4" name="Rectangle 53" descr="Light downward diagonal"/>
            <p:cNvSpPr>
              <a:spLocks noChangeArrowheads="1"/>
            </p:cNvSpPr>
            <p:nvPr/>
          </p:nvSpPr>
          <p:spPr bwMode="auto">
            <a:xfrm>
              <a:off x="3364" y="264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5" name="Rectangle 54" descr="Light downward diagonal"/>
            <p:cNvSpPr>
              <a:spLocks noChangeArrowheads="1"/>
            </p:cNvSpPr>
            <p:nvPr/>
          </p:nvSpPr>
          <p:spPr bwMode="auto">
            <a:xfrm>
              <a:off x="3604" y="240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6" name="Rectangle 55" descr="Light downward diagonal"/>
            <p:cNvSpPr>
              <a:spLocks noChangeArrowheads="1"/>
            </p:cNvSpPr>
            <p:nvPr/>
          </p:nvSpPr>
          <p:spPr bwMode="auto">
            <a:xfrm>
              <a:off x="3364" y="2404"/>
              <a:ext cx="232" cy="232"/>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3560" name="Group 56"/>
          <p:cNvGrpSpPr>
            <a:grpSpLocks/>
          </p:cNvGrpSpPr>
          <p:nvPr/>
        </p:nvGrpSpPr>
        <p:grpSpPr bwMode="auto">
          <a:xfrm>
            <a:off x="6481763" y="4816475"/>
            <a:ext cx="1435100" cy="1133475"/>
            <a:chOff x="4132" y="2164"/>
            <a:chExt cx="904" cy="952"/>
          </a:xfrm>
        </p:grpSpPr>
        <p:sp>
          <p:nvSpPr>
            <p:cNvPr id="23582" name="Oval 57"/>
            <p:cNvSpPr>
              <a:spLocks noChangeArrowheads="1"/>
            </p:cNvSpPr>
            <p:nvPr/>
          </p:nvSpPr>
          <p:spPr bwMode="auto">
            <a:xfrm>
              <a:off x="4132"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3" name="Rectangle 58" descr="Light upward diagonal"/>
            <p:cNvSpPr>
              <a:spLocks noChangeArrowheads="1"/>
            </p:cNvSpPr>
            <p:nvPr/>
          </p:nvSpPr>
          <p:spPr bwMode="auto">
            <a:xfrm>
              <a:off x="4516"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4" name="Rectangle 59" descr="Light upward diagonal"/>
            <p:cNvSpPr>
              <a:spLocks noChangeArrowheads="1"/>
            </p:cNvSpPr>
            <p:nvPr/>
          </p:nvSpPr>
          <p:spPr bwMode="auto">
            <a:xfrm>
              <a:off x="4708"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5" name="Rectangle 60" descr="Light upward diagonal"/>
            <p:cNvSpPr>
              <a:spLocks noChangeArrowheads="1"/>
            </p:cNvSpPr>
            <p:nvPr/>
          </p:nvSpPr>
          <p:spPr bwMode="auto">
            <a:xfrm>
              <a:off x="4324" y="2356"/>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6" name="Rectangle 61" descr="Light upward diagonal"/>
            <p:cNvSpPr>
              <a:spLocks noChangeArrowheads="1"/>
            </p:cNvSpPr>
            <p:nvPr/>
          </p:nvSpPr>
          <p:spPr bwMode="auto">
            <a:xfrm>
              <a:off x="4516"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7" name="Rectangle 62" descr="Light upward diagonal"/>
            <p:cNvSpPr>
              <a:spLocks noChangeArrowheads="1"/>
            </p:cNvSpPr>
            <p:nvPr/>
          </p:nvSpPr>
          <p:spPr bwMode="auto">
            <a:xfrm>
              <a:off x="4708"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8" name="Rectangle 63" descr="Light upward diagonal"/>
            <p:cNvSpPr>
              <a:spLocks noChangeArrowheads="1"/>
            </p:cNvSpPr>
            <p:nvPr/>
          </p:nvSpPr>
          <p:spPr bwMode="auto">
            <a:xfrm>
              <a:off x="4324" y="2548"/>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9" name="Rectangle 64" descr="Light upward diagonal"/>
            <p:cNvSpPr>
              <a:spLocks noChangeArrowheads="1"/>
            </p:cNvSpPr>
            <p:nvPr/>
          </p:nvSpPr>
          <p:spPr bwMode="auto">
            <a:xfrm>
              <a:off x="4516"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0" name="Rectangle 65" descr="Light upward diagonal"/>
            <p:cNvSpPr>
              <a:spLocks noChangeArrowheads="1"/>
            </p:cNvSpPr>
            <p:nvPr/>
          </p:nvSpPr>
          <p:spPr bwMode="auto">
            <a:xfrm>
              <a:off x="4708"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1" name="Rectangle 66" descr="Light upward diagonal"/>
            <p:cNvSpPr>
              <a:spLocks noChangeArrowheads="1"/>
            </p:cNvSpPr>
            <p:nvPr/>
          </p:nvSpPr>
          <p:spPr bwMode="auto">
            <a:xfrm>
              <a:off x="4324" y="2740"/>
              <a:ext cx="184" cy="184"/>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3561" name="Group 67"/>
          <p:cNvGrpSpPr>
            <a:grpSpLocks/>
          </p:cNvGrpSpPr>
          <p:nvPr/>
        </p:nvGrpSpPr>
        <p:grpSpPr bwMode="auto">
          <a:xfrm>
            <a:off x="4881563" y="4816475"/>
            <a:ext cx="1435100" cy="1133475"/>
            <a:chOff x="3124" y="2164"/>
            <a:chExt cx="904" cy="952"/>
          </a:xfrm>
        </p:grpSpPr>
        <p:sp>
          <p:nvSpPr>
            <p:cNvPr id="23574" name="Oval 68"/>
            <p:cNvSpPr>
              <a:spLocks noChangeArrowheads="1"/>
            </p:cNvSpPr>
            <p:nvPr/>
          </p:nvSpPr>
          <p:spPr bwMode="auto">
            <a:xfrm>
              <a:off x="3124"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5" name="AutoShape 69"/>
            <p:cNvSpPr>
              <a:spLocks noChangeArrowheads="1"/>
            </p:cNvSpPr>
            <p:nvPr/>
          </p:nvSpPr>
          <p:spPr bwMode="auto">
            <a:xfrm>
              <a:off x="3364" y="2788"/>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6" name="AutoShape 70"/>
            <p:cNvSpPr>
              <a:spLocks noChangeArrowheads="1"/>
            </p:cNvSpPr>
            <p:nvPr/>
          </p:nvSpPr>
          <p:spPr bwMode="auto">
            <a:xfrm>
              <a:off x="3508" y="2980"/>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7" name="AutoShape 71"/>
            <p:cNvSpPr>
              <a:spLocks noChangeArrowheads="1"/>
            </p:cNvSpPr>
            <p:nvPr/>
          </p:nvSpPr>
          <p:spPr bwMode="auto">
            <a:xfrm>
              <a:off x="3172" y="2596"/>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8" name="AutoShape 72"/>
            <p:cNvSpPr>
              <a:spLocks noChangeArrowheads="1"/>
            </p:cNvSpPr>
            <p:nvPr/>
          </p:nvSpPr>
          <p:spPr bwMode="auto">
            <a:xfrm>
              <a:off x="3364" y="2452"/>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9" name="AutoShape 73"/>
            <p:cNvSpPr>
              <a:spLocks noChangeArrowheads="1"/>
            </p:cNvSpPr>
            <p:nvPr/>
          </p:nvSpPr>
          <p:spPr bwMode="auto">
            <a:xfrm>
              <a:off x="3556" y="2260"/>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0" name="AutoShape 74"/>
            <p:cNvSpPr>
              <a:spLocks noChangeArrowheads="1"/>
            </p:cNvSpPr>
            <p:nvPr/>
          </p:nvSpPr>
          <p:spPr bwMode="auto">
            <a:xfrm>
              <a:off x="3700" y="2548"/>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1" name="AutoShape 75"/>
            <p:cNvSpPr>
              <a:spLocks noChangeArrowheads="1"/>
            </p:cNvSpPr>
            <p:nvPr/>
          </p:nvSpPr>
          <p:spPr bwMode="auto">
            <a:xfrm>
              <a:off x="3604" y="2596"/>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3562" name="Group 76"/>
          <p:cNvGrpSpPr>
            <a:grpSpLocks/>
          </p:cNvGrpSpPr>
          <p:nvPr/>
        </p:nvGrpSpPr>
        <p:grpSpPr bwMode="auto">
          <a:xfrm>
            <a:off x="6481763" y="4816475"/>
            <a:ext cx="1435100" cy="1133475"/>
            <a:chOff x="4132" y="2164"/>
            <a:chExt cx="904" cy="952"/>
          </a:xfrm>
        </p:grpSpPr>
        <p:sp>
          <p:nvSpPr>
            <p:cNvPr id="23566" name="Oval 77"/>
            <p:cNvSpPr>
              <a:spLocks noChangeArrowheads="1"/>
            </p:cNvSpPr>
            <p:nvPr/>
          </p:nvSpPr>
          <p:spPr bwMode="auto">
            <a:xfrm>
              <a:off x="4132" y="2164"/>
              <a:ext cx="904" cy="95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7" name="AutoShape 78"/>
            <p:cNvSpPr>
              <a:spLocks noChangeArrowheads="1"/>
            </p:cNvSpPr>
            <p:nvPr/>
          </p:nvSpPr>
          <p:spPr bwMode="auto">
            <a:xfrm>
              <a:off x="4372" y="2788"/>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8" name="AutoShape 79"/>
            <p:cNvSpPr>
              <a:spLocks noChangeArrowheads="1"/>
            </p:cNvSpPr>
            <p:nvPr/>
          </p:nvSpPr>
          <p:spPr bwMode="auto">
            <a:xfrm>
              <a:off x="4516" y="2980"/>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9" name="AutoShape 80"/>
            <p:cNvSpPr>
              <a:spLocks noChangeArrowheads="1"/>
            </p:cNvSpPr>
            <p:nvPr/>
          </p:nvSpPr>
          <p:spPr bwMode="auto">
            <a:xfrm>
              <a:off x="4180" y="2596"/>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0" name="AutoShape 81"/>
            <p:cNvSpPr>
              <a:spLocks noChangeArrowheads="1"/>
            </p:cNvSpPr>
            <p:nvPr/>
          </p:nvSpPr>
          <p:spPr bwMode="auto">
            <a:xfrm>
              <a:off x="4372" y="2452"/>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1" name="AutoShape 82"/>
            <p:cNvSpPr>
              <a:spLocks noChangeArrowheads="1"/>
            </p:cNvSpPr>
            <p:nvPr/>
          </p:nvSpPr>
          <p:spPr bwMode="auto">
            <a:xfrm>
              <a:off x="4564" y="2260"/>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2" name="AutoShape 83"/>
            <p:cNvSpPr>
              <a:spLocks noChangeArrowheads="1"/>
            </p:cNvSpPr>
            <p:nvPr/>
          </p:nvSpPr>
          <p:spPr bwMode="auto">
            <a:xfrm>
              <a:off x="4708" y="2548"/>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3" name="AutoShape 84"/>
            <p:cNvSpPr>
              <a:spLocks noChangeArrowheads="1"/>
            </p:cNvSpPr>
            <p:nvPr/>
          </p:nvSpPr>
          <p:spPr bwMode="auto">
            <a:xfrm>
              <a:off x="4612" y="2596"/>
              <a:ext cx="88" cy="40"/>
            </a:xfrm>
            <a:prstGeom prst="star16">
              <a:avLst>
                <a:gd name="adj" fmla="val 37500"/>
              </a:avLst>
            </a:prstGeom>
            <a:solidFill>
              <a:schemeClr val="hlink"/>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 name="圆角矩形 1">
            <a:extLst>
              <a:ext uri="{FF2B5EF4-FFF2-40B4-BE49-F238E27FC236}">
                <a16:creationId xmlns:a16="http://schemas.microsoft.com/office/drawing/2014/main" id="{DC80676A-684D-4128-B008-173D0399BB15}"/>
              </a:ext>
            </a:extLst>
          </p:cNvPr>
          <p:cNvSpPr>
            <a:spLocks noChangeArrowheads="1"/>
          </p:cNvSpPr>
          <p:nvPr/>
        </p:nvSpPr>
        <p:spPr bwMode="auto">
          <a:xfrm>
            <a:off x="2555875" y="2771775"/>
            <a:ext cx="1993900" cy="376238"/>
          </a:xfrm>
          <a:prstGeom prst="roundRect">
            <a:avLst>
              <a:gd name="adj" fmla="val 16667"/>
            </a:avLst>
          </a:prstGeom>
          <a:noFill/>
          <a:ln w="38100">
            <a:solidFill>
              <a:srgbClr val="E46C0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sz="2000">
              <a:solidFill>
                <a:schemeClr val="lt1"/>
              </a:solidFill>
              <a:latin typeface="+mn-lt"/>
              <a:ea typeface="+mn-ea"/>
            </a:endParaRPr>
          </a:p>
        </p:txBody>
      </p:sp>
      <p:sp>
        <p:nvSpPr>
          <p:cNvPr id="86" name="圆角矩形 85">
            <a:extLst>
              <a:ext uri="{FF2B5EF4-FFF2-40B4-BE49-F238E27FC236}">
                <a16:creationId xmlns:a16="http://schemas.microsoft.com/office/drawing/2014/main" id="{09A495A1-3177-4CDD-89AC-03921F768BEE}"/>
              </a:ext>
            </a:extLst>
          </p:cNvPr>
          <p:cNvSpPr>
            <a:spLocks noChangeArrowheads="1"/>
          </p:cNvSpPr>
          <p:nvPr/>
        </p:nvSpPr>
        <p:spPr bwMode="auto">
          <a:xfrm>
            <a:off x="4095750" y="3363913"/>
            <a:ext cx="1395413" cy="376237"/>
          </a:xfrm>
          <a:prstGeom prst="roundRect">
            <a:avLst>
              <a:gd name="adj" fmla="val 16667"/>
            </a:avLst>
          </a:prstGeom>
          <a:noFill/>
          <a:ln w="38100">
            <a:solidFill>
              <a:srgbClr val="E46C0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sz="2000">
              <a:solidFill>
                <a:schemeClr val="lt1"/>
              </a:solidFill>
              <a:latin typeface="+mn-lt"/>
              <a:ea typeface="+mn-ea"/>
            </a:endParaRPr>
          </a:p>
        </p:txBody>
      </p:sp>
      <p:sp>
        <p:nvSpPr>
          <p:cNvPr id="87" name="圆角矩形 86">
            <a:extLst>
              <a:ext uri="{FF2B5EF4-FFF2-40B4-BE49-F238E27FC236}">
                <a16:creationId xmlns:a16="http://schemas.microsoft.com/office/drawing/2014/main" id="{7A7C83D5-7C2B-4659-8F3F-0A08D573B965}"/>
              </a:ext>
            </a:extLst>
          </p:cNvPr>
          <p:cNvSpPr>
            <a:spLocks noChangeArrowheads="1"/>
          </p:cNvSpPr>
          <p:nvPr/>
        </p:nvSpPr>
        <p:spPr bwMode="auto">
          <a:xfrm>
            <a:off x="3059113" y="3933825"/>
            <a:ext cx="2508250" cy="458788"/>
          </a:xfrm>
          <a:prstGeom prst="roundRect">
            <a:avLst>
              <a:gd name="adj" fmla="val 16667"/>
            </a:avLst>
          </a:prstGeom>
          <a:noFill/>
          <a:ln w="38100">
            <a:solidFill>
              <a:srgbClr val="E46C0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sz="2000">
              <a:solidFill>
                <a:schemeClr val="lt1"/>
              </a:solidFill>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[模板]中山大学学术报告-v2</Template>
  <TotalTime>21036</TotalTime>
  <Words>3336</Words>
  <Application>Microsoft Office PowerPoint</Application>
  <PresentationFormat>全屏显示(4:3)</PresentationFormat>
  <Paragraphs>544</Paragraphs>
  <Slides>50</Slides>
  <Notes>46</Notes>
  <HiddenSlides>1</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6" baseType="lpstr">
      <vt:lpstr>Microsoft YaHei UI</vt:lpstr>
      <vt:lpstr>方正舒体</vt:lpstr>
      <vt:lpstr>黑体</vt:lpstr>
      <vt:lpstr>华文新魏</vt:lpstr>
      <vt:lpstr>宋体</vt:lpstr>
      <vt:lpstr>微软雅黑</vt:lpstr>
      <vt:lpstr>微软雅黑 Light</vt:lpstr>
      <vt:lpstr>Arial</vt:lpstr>
      <vt:lpstr>Calibri</vt:lpstr>
      <vt:lpstr>Cambria Math</vt:lpstr>
      <vt:lpstr>Helvetica</vt:lpstr>
      <vt:lpstr>Times</vt:lpstr>
      <vt:lpstr>Times New Roman</vt:lpstr>
      <vt:lpstr>Wingdings</vt:lpstr>
      <vt:lpstr>1_Office 主题</vt:lpstr>
      <vt:lpstr>公式</vt:lpstr>
      <vt:lpstr>PowerPoint 演示文稿</vt:lpstr>
      <vt:lpstr>PowerPoint 演示文稿</vt:lpstr>
      <vt:lpstr>PowerPoint 演示文稿</vt:lpstr>
      <vt:lpstr>计算机性能评价——功耗</vt:lpstr>
      <vt:lpstr>计算机性能评价——功耗</vt:lpstr>
      <vt:lpstr>计算机性能评价——功耗</vt:lpstr>
      <vt:lpstr>计算机性能评价——集成电路成本 </vt:lpstr>
      <vt:lpstr>计算机性能评价——集成电路成本 </vt:lpstr>
      <vt:lpstr>计算机性能评价——集成电路成本 </vt:lpstr>
      <vt:lpstr>其他成本</vt:lpstr>
      <vt:lpstr>PowerPoint 演示文稿</vt:lpstr>
      <vt:lpstr>PowerPoint 演示文稿</vt:lpstr>
      <vt:lpstr>安迪——比尔定律(Andy and Bill’s Law)</vt:lpstr>
      <vt:lpstr>安迪——比尔定律</vt:lpstr>
      <vt:lpstr>单处理器（1971~2002）</vt:lpstr>
      <vt:lpstr>单处理器（1971~2002）</vt:lpstr>
      <vt:lpstr>频率墙(Frequency Wall)</vt:lpstr>
      <vt:lpstr>功耗墙(Power Wall)</vt:lpstr>
      <vt:lpstr>4GHz Pentium4失败</vt:lpstr>
      <vt:lpstr>1.6 计算机的发展</vt:lpstr>
      <vt:lpstr>向多核体系结构转变</vt:lpstr>
      <vt:lpstr>向多核体系结构转变</vt:lpstr>
      <vt:lpstr>向多核体系结构转变</vt:lpstr>
      <vt:lpstr>向多核体系结构转变</vt:lpstr>
      <vt:lpstr>向多核体系结构转变</vt:lpstr>
      <vt:lpstr>1.6 计算机的发展——3. 并行计算/处理</vt:lpstr>
      <vt:lpstr>PowerPoint 演示文稿</vt:lpstr>
      <vt:lpstr>(1) Amdahl公式与适度并行</vt:lpstr>
      <vt:lpstr>PowerPoint 演示文稿</vt:lpstr>
      <vt:lpstr>(1) Amdahl公式与适度并行</vt:lpstr>
      <vt:lpstr>PowerPoint 演示文稿</vt:lpstr>
      <vt:lpstr>并行计算还有前途吗？ 巨型机的性能可以持续提升吗？</vt:lpstr>
      <vt:lpstr>PowerPoint 演示文稿</vt:lpstr>
      <vt:lpstr>(2) Gustafson公式与大规模并行</vt:lpstr>
      <vt:lpstr>PowerPoint 演示文稿</vt:lpstr>
      <vt:lpstr>(2) Gustafson公式与大规模并行</vt:lpstr>
      <vt:lpstr>PowerPoint 演示文稿</vt:lpstr>
      <vt:lpstr>(2) Gustafson公式与大规模并行</vt:lpstr>
      <vt:lpstr>PowerPoint 演示文稿</vt:lpstr>
      <vt:lpstr>PowerPoint 演示文稿</vt:lpstr>
      <vt:lpstr>反思</vt:lpstr>
      <vt:lpstr>PowerPoint 演示文稿</vt:lpstr>
      <vt:lpstr>(3) 效能评价模型与高效能并行</vt:lpstr>
      <vt:lpstr>PowerPoint 演示文稿</vt:lpstr>
      <vt:lpstr>PowerPoint 演示文稿</vt:lpstr>
      <vt:lpstr>PowerPoint 演示文稿</vt:lpstr>
      <vt:lpstr>PowerPoint 演示文稿</vt:lpstr>
      <vt:lpstr>PowerPoint 演示文稿</vt:lpstr>
      <vt:lpstr>本章小结</vt:lpstr>
      <vt:lpstr>PowerPoint 演示文稿</vt:lpstr>
    </vt:vector>
  </TitlesOfParts>
  <Company>myz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zhz</dc:creator>
  <cp:lastModifiedBy>陈 镜霖</cp:lastModifiedBy>
  <cp:revision>1567</cp:revision>
  <cp:lastPrinted>2018-09-04T01:42:12Z</cp:lastPrinted>
  <dcterms:created xsi:type="dcterms:W3CDTF">2005-07-31T10:12:35Z</dcterms:created>
  <dcterms:modified xsi:type="dcterms:W3CDTF">2023-09-04T08:59:18Z</dcterms:modified>
</cp:coreProperties>
</file>